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9" r:id="rId1"/>
  </p:sldMasterIdLst>
  <p:notesMasterIdLst>
    <p:notesMasterId r:id="rId37"/>
  </p:notesMasterIdLst>
  <p:handoutMasterIdLst>
    <p:handoutMasterId r:id="rId38"/>
  </p:handoutMasterIdLst>
  <p:sldIdLst>
    <p:sldId id="256" r:id="rId2"/>
    <p:sldId id="257" r:id="rId3"/>
    <p:sldId id="258" r:id="rId4"/>
    <p:sldId id="259" r:id="rId5"/>
    <p:sldId id="260" r:id="rId6"/>
    <p:sldId id="292" r:id="rId7"/>
    <p:sldId id="262" r:id="rId8"/>
    <p:sldId id="263" r:id="rId9"/>
    <p:sldId id="264" r:id="rId10"/>
    <p:sldId id="265" r:id="rId11"/>
    <p:sldId id="291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00"/>
    <a:srgbClr val="20396D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2" autoAdjust="0"/>
    <p:restoredTop sz="96374" autoAdjust="0"/>
  </p:normalViewPr>
  <p:slideViewPr>
    <p:cSldViewPr>
      <p:cViewPr varScale="1">
        <p:scale>
          <a:sx n="110" d="100"/>
          <a:sy n="110" d="100"/>
        </p:scale>
        <p:origin x="168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4633A84-D730-4DB1-B585-7559B92CE5D8}" type="datetimeFigureOut">
              <a:rPr lang="en-US"/>
              <a:pPr>
                <a:defRPr/>
              </a:pPr>
              <a:t>4/20/2022</a:t>
            </a:fld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C669EC8-97E7-4C24-A864-1853E7508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857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2C5A2EE-74B4-4329-B2EC-6DFE0575E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556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numb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9298C-2E9E-4E3F-82C8-60A2EED58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609600"/>
            <a:ext cx="7772400" cy="457200"/>
          </a:xfrm>
        </p:spPr>
        <p:txBody>
          <a:bodyPr/>
          <a:lstStyle>
            <a:lvl1pPr>
              <a:defRPr sz="2400" b="1">
                <a:solidFill>
                  <a:srgbClr val="000099"/>
                </a:solidFill>
              </a:defRPr>
            </a:lvl1pPr>
          </a:lstStyle>
          <a:p>
            <a:r>
              <a:rPr lang="en-US" dirty="0"/>
              <a:t>Book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C75D4F1-CB37-4CE0-983C-8406904B2B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05000" y="1676400"/>
            <a:ext cx="5334000" cy="609600"/>
          </a:xfrm>
        </p:spPr>
        <p:txBody>
          <a:bodyPr/>
          <a:lstStyle>
            <a:lvl1pPr marL="0" indent="0" algn="ctr">
              <a:buNone/>
              <a:defRPr sz="3600" b="1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Chapter X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5D01CB5-9945-4C9B-9918-8CA19A7268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05000" y="2590800"/>
            <a:ext cx="5334000" cy="914400"/>
          </a:xfrm>
        </p:spPr>
        <p:txBody>
          <a:bodyPr/>
          <a:lstStyle>
            <a:lvl1pPr marL="0" indent="0" algn="ctr">
              <a:buNone/>
              <a:defRPr sz="4800" b="1"/>
            </a:lvl1pPr>
          </a:lstStyle>
          <a:p>
            <a:pPr lvl="0"/>
            <a:r>
              <a:rPr lang="en-US" dirty="0"/>
              <a:t>Chapter 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A27A70-7FFF-4919-9745-58612D63792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2022, Mike Murach &amp; Associates, Inc.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91E8C-669A-4FAF-AC57-930E4708DFF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90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391400" cy="487680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73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layout_2-line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740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0" y="1463040"/>
            <a:ext cx="7391400" cy="4495800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>
          <a:xfrm>
            <a:off x="2743200" y="6248400"/>
            <a:ext cx="3657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800" b="1" i="1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/>
              <a:t>Murach's C++ Programming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2018,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706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914400" y="1143000"/>
            <a:ext cx="7315200" cy="4800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222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B67ED070-8611-4D83-A3C6-478B6900305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914400" y="1143000"/>
            <a:ext cx="7315200" cy="4495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6200" y="6233011"/>
            <a:ext cx="2743200" cy="45720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67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_Text_Tab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B67ED070-8611-4D83-A3C6-478B6900305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914400" y="1143000"/>
            <a:ext cx="7315200" cy="1828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6200" y="6233011"/>
            <a:ext cx="2743200" cy="45720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4D9C3774-0346-4267-B01B-B6DD528B9FDC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914400" y="3810000"/>
            <a:ext cx="7315200" cy="2057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C062CE6-0142-4A17-BF14-B9B5257BF8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4400" y="3200400"/>
            <a:ext cx="7315200" cy="53340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insert text</a:t>
            </a:r>
          </a:p>
        </p:txBody>
      </p:sp>
    </p:spTree>
    <p:extLst>
      <p:ext uri="{BB962C8B-B14F-4D97-AF65-F5344CB8AC3E}">
        <p14:creationId xmlns:p14="http://schemas.microsoft.com/office/powerpoint/2010/main" val="2239102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Conso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391400" cy="27432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1295400" y="3892100"/>
            <a:ext cx="6934200" cy="2049956"/>
          </a:xfrm>
          <a:solidFill>
            <a:schemeClr val="bg1">
              <a:lumMod val="95000"/>
            </a:schemeClr>
          </a:solidFill>
          <a:ln w="31750" cmpd="thickThin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112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Console_Text_Conso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0" y="1066800"/>
            <a:ext cx="7391400" cy="9906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4"/>
          <p:cNvSpPr>
            <a:spLocks noGrp="1"/>
          </p:cNvSpPr>
          <p:nvPr>
            <p:ph type="body" sz="quarter" idx="16"/>
          </p:nvPr>
        </p:nvSpPr>
        <p:spPr>
          <a:xfrm>
            <a:off x="1295400" y="2150899"/>
            <a:ext cx="6934200" cy="815635"/>
          </a:xfrm>
          <a:solidFill>
            <a:schemeClr val="bg1">
              <a:lumMod val="95000"/>
            </a:schemeClr>
          </a:solidFill>
          <a:ln w="31750" cmpd="thickThin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838200" y="3347534"/>
            <a:ext cx="7391400" cy="1496734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1295400" y="4982112"/>
            <a:ext cx="6934200" cy="885288"/>
          </a:xfrm>
          <a:solidFill>
            <a:schemeClr val="bg1">
              <a:lumMod val="95000"/>
            </a:schemeClr>
          </a:solidFill>
          <a:ln w="31750" cmpd="thickThin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291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so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4"/>
          <p:cNvSpPr>
            <a:spLocks noGrp="1"/>
          </p:cNvSpPr>
          <p:nvPr>
            <p:ph type="body" sz="quarter" idx="15"/>
          </p:nvPr>
        </p:nvSpPr>
        <p:spPr>
          <a:xfrm>
            <a:off x="1295400" y="1143000"/>
            <a:ext cx="6934200" cy="3200400"/>
          </a:xfrm>
          <a:solidFill>
            <a:schemeClr val="bg1">
              <a:lumMod val="95000"/>
            </a:schemeClr>
          </a:solidFill>
          <a:ln w="31750" cmpd="thickThin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901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Text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914400" y="1066800"/>
            <a:ext cx="7315200" cy="2514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38200" y="3733800"/>
            <a:ext cx="7391400" cy="2209799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C3,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202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_Text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BA428B99-D0BB-4B7F-A30C-E347F02920DF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914400" y="1143000"/>
            <a:ext cx="7315200" cy="2438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38200" y="3733800"/>
            <a:ext cx="7391400" cy="2209799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C3,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Tabl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BA428B99-D0BB-4B7F-A30C-E347F02920DF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914400" y="3505200"/>
            <a:ext cx="7315200" cy="2438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to insert table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38200" y="1143000"/>
            <a:ext cx="7391400" cy="2209799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C3,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984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_Imag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914400" y="1066800"/>
            <a:ext cx="7315200" cy="2514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3730079"/>
            <a:ext cx="7391400" cy="457200"/>
          </a:xfrm>
        </p:spPr>
        <p:txBody>
          <a:bodyPr/>
          <a:lstStyle>
            <a:lvl1pPr marL="0" indent="0">
              <a:buNone/>
              <a:defRPr sz="2400" b="1">
                <a:solidFill>
                  <a:srgbClr val="000099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heading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5" hasCustomPrompt="1"/>
          </p:nvPr>
        </p:nvSpPr>
        <p:spPr>
          <a:xfrm>
            <a:off x="914400" y="4267200"/>
            <a:ext cx="7315200" cy="1676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C3,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147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Imag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12800" y="1062758"/>
            <a:ext cx="7391400" cy="2213842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12800" y="3319598"/>
            <a:ext cx="7315200" cy="2438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C3,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0972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Image_Text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24989"/>
            <a:ext cx="7315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400" b="1" i="0" baseline="0">
                <a:solidFill>
                  <a:srgbClr val="000099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12800" y="1062758"/>
            <a:ext cx="7391400" cy="1756642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12800" y="2895600"/>
            <a:ext cx="7315200" cy="163340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insert image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812800" y="4605202"/>
            <a:ext cx="7391400" cy="1414598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 dirty="0"/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itchFamily="34" charset="0"/>
              </a:rPr>
              <a:t>C3, Slide </a:t>
            </a:r>
            <a:fld id="{5ECE9829-65B2-40C6-AEFF-7C648FF56A9C}" type="slidenum">
              <a:rPr lang="en-US" sz="900" smtClean="0">
                <a:solidFill>
                  <a:schemeClr val="bg1"/>
                </a:solidFill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246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0" y="6172200"/>
            <a:ext cx="9144000" cy="685800"/>
          </a:xfrm>
          <a:prstGeom prst="rect">
            <a:avLst/>
          </a:prstGeom>
          <a:solidFill>
            <a:srgbClr val="20396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 bwMode="auto">
          <a:xfrm>
            <a:off x="76200" y="6248400"/>
            <a:ext cx="27432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50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/>
              <a:t>© 2022, Mike Murach &amp; Associates, Inc.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latin typeface="Arial Narrow" pitchFamily="34" charset="0"/>
              </a:defRPr>
            </a:lvl1pPr>
          </a:lstStyle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30" y="6397412"/>
            <a:ext cx="1228170" cy="23198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78" r:id="rId2"/>
    <p:sldLayoutId id="2147483689" r:id="rId3"/>
    <p:sldLayoutId id="2147483679" r:id="rId4"/>
    <p:sldLayoutId id="2147483686" r:id="rId5"/>
    <p:sldLayoutId id="2147483691" r:id="rId6"/>
    <p:sldLayoutId id="2147483680" r:id="rId7"/>
    <p:sldLayoutId id="2147483683" r:id="rId8"/>
    <p:sldLayoutId id="2147483681" r:id="rId9"/>
    <p:sldLayoutId id="2147483674" r:id="rId10"/>
    <p:sldLayoutId id="2147483687" r:id="rId11"/>
    <p:sldLayoutId id="2147483690" r:id="rId12"/>
    <p:sldLayoutId id="2147483676" r:id="rId13"/>
    <p:sldLayoutId id="2147483675" r:id="rId14"/>
    <p:sldLayoutId id="2147483684" r:id="rId15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A39E6-CBAB-4D34-86FB-7A3994E32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Murach’s</a:t>
            </a:r>
            <a:r>
              <a:rPr lang="en-US" dirty="0"/>
              <a:t> PHP and MySQL (4</a:t>
            </a:r>
            <a:r>
              <a:rPr lang="en-US" baseline="30000" dirty="0"/>
              <a:t>th</a:t>
            </a:r>
            <a:r>
              <a:rPr lang="en-US" dirty="0"/>
              <a:t> Edition)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B4F3BF-E882-4FDD-BF7D-5A4B763B887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Chapter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16D83-BE49-4784-8094-3F5B093151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71600" y="2590800"/>
            <a:ext cx="6400800" cy="914400"/>
          </a:xfrm>
        </p:spPr>
        <p:txBody>
          <a:bodyPr/>
          <a:lstStyle/>
          <a:p>
            <a:r>
              <a:rPr lang="en-US" dirty="0"/>
              <a:t>Introduction to relational databases and MySQL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4957F-70DD-4276-9D6A-A8EA860A9AF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2022, Mike Murach &amp; Associates, Inc.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289623-2D1C-4227-9DEF-8261D6E5FD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790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639B6-3CD3-4779-B292-A48FEB6F1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Applied objectives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68FDBA-ACC7-4FE0-BF64-83B3C98EE2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Use phpMyAdmin to review the data and structure of the tables in a database, to import and run SQL scripts that create databases, and to create users with limited privileges.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Code simple SELECT, INSERT, UPDATE, and DELETE statements, and use phpMyAdmin to run them.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6DC6CE-0BD3-4E78-BC58-6BD6A60DD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B4117-332D-4D81-9D02-6AECDAB6F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465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AB550-3577-45F4-ABD8-B691AC371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Knowledge objectives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7D3F31-601F-48B5-A60A-971EA4E7AC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structure of a database table.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 startAt="2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how the tables in a relational database are related using these terms: primary key and foreign key.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 startAt="2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Identify the three types of relationships that can exist between two tables.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 startAt="2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way the columns in a table are defined using these terms: data type, NULL value, default value, and auto-increment column.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 startAt="2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use of SELECT statements, including the use of inner joins.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 startAt="2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use of INSERT, UPDATE, and DELETE statements.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+mj-lt"/>
              <a:buAutoNum type="arabicPeriod" startAt="2"/>
              <a:tabLst>
                <a:tab pos="228600" algn="l"/>
                <a:tab pos="342900" algn="l"/>
                <a:tab pos="457200" algn="l"/>
              </a:tabLst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Describe the way the creation of users and the assignment of privileges affect how a MySQL database can be used.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85C589-5608-4BA9-A13A-00A888E98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92CC04-1BD0-42BD-B230-28E96E3B8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993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21ABF22-685F-483F-B991-D03C27DE2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products table</a:t>
            </a:r>
            <a:endParaRPr lang="en-US" dirty="0"/>
          </a:p>
        </p:txBody>
      </p:sp>
      <p:pic>
        <p:nvPicPr>
          <p:cNvPr id="8" name="Content Placeholder 7" descr="Title describes slide">
            <a:extLst>
              <a:ext uri="{FF2B5EF4-FFF2-40B4-BE49-F238E27FC236}">
                <a16:creationId xmlns:a16="http://schemas.microsoft.com/office/drawing/2014/main" id="{E49BE4B1-CD2C-43D2-AFC6-4E57F169075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95400" y="1219200"/>
            <a:ext cx="6668981" cy="36576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D0AA78-8FB5-41EB-A87A-47C684756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E3DCE-7DD3-483B-993E-54037BDCD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489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9D866-928B-497A-905E-92BCE52D3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Key terms for relational database organization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2CB0CD-D168-4CA2-A402-CAE4EB9E1E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relational database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table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row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column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record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field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cell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primary key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non-primary key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unique key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index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BE5E9-828C-4930-9390-EB8AD2C12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0275C0-AB2E-4187-8605-7394C76C5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151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2198F-CD7E-49D0-BC5A-8B71EACD8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relationship between two tables in a database</a:t>
            </a:r>
            <a:endParaRPr lang="en-US" dirty="0"/>
          </a:p>
        </p:txBody>
      </p:sp>
      <p:pic>
        <p:nvPicPr>
          <p:cNvPr id="6" name="Content Placeholder 5" descr="Title describes slide">
            <a:extLst>
              <a:ext uri="{FF2B5EF4-FFF2-40B4-BE49-F238E27FC236}">
                <a16:creationId xmlns:a16="http://schemas.microsoft.com/office/drawing/2014/main" id="{87455CA4-BE01-4568-B5DA-36037BE1380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20496" y="1270254"/>
            <a:ext cx="7303008" cy="454609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B8CEE9-E889-4230-97BC-2C7BD562B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6C3FA3-7318-4197-A955-78034BC57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029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08064-5CD5-43B0-AC24-9ED2AA5E6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Key terms for table relationships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603297-36E7-4E08-BCFB-65A86E2257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foreign key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one-to-many relationship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one-to-one relationship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many-to-many relationship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C62DD8-7CA6-4603-847B-C103E9DA6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9C335F-C4A0-44B1-BFE7-BCB550D79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089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3B3281C-1BC2-4506-879B-2050DAB24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columns of the products table</a:t>
            </a:r>
            <a:endParaRPr lang="en-US" dirty="0"/>
          </a:p>
        </p:txBody>
      </p:sp>
      <p:pic>
        <p:nvPicPr>
          <p:cNvPr id="8" name="Content Placeholder 7" descr="Title describes slide">
            <a:extLst>
              <a:ext uri="{FF2B5EF4-FFF2-40B4-BE49-F238E27FC236}">
                <a16:creationId xmlns:a16="http://schemas.microsoft.com/office/drawing/2014/main" id="{15A700DD-5902-4085-B1F8-18046CF9CB9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19200" y="1219200"/>
            <a:ext cx="6929846" cy="18288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1F2AD2-F45C-4216-9F96-ABB399B8A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CA273-3B84-4A30-8CC6-5CD3AD1C2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35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13BE7-751E-4CA4-956C-E5BD14574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Common MySQL data types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EDC301-E870-46BA-9DA1-81718B43F1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CHAR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VARCHAR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DECIMAL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DATE, TIME, DATETIME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04F26F-4607-4A73-AB68-23700B5EE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24A624-004D-47A0-9C44-A043493D3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040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80F727A-0E89-4181-9015-098A3C9C4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SELECT statement syntax for all columns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1056D2E-A52E-4BB5-977B-DD4E7BC7377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* </a:t>
            </a:r>
            <a:b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table-1</a:t>
            </a:r>
            <a:b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[WHERE selection-criteria]</a:t>
            </a:r>
            <a:b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[ORDER BY column-1 [ASC|DESC]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[, column-2 [ASC|DESC]] ...]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SELECT statement that gets all columns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* FROM products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2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table</a:t>
            </a:r>
          </a:p>
          <a:p>
            <a:endParaRPr lang="en-US" sz="1600" dirty="0"/>
          </a:p>
        </p:txBody>
      </p:sp>
      <p:pic>
        <p:nvPicPr>
          <p:cNvPr id="9" name="Content Placeholder 8" descr="Title describes slide">
            <a:extLst>
              <a:ext uri="{FF2B5EF4-FFF2-40B4-BE49-F238E27FC236}">
                <a16:creationId xmlns:a16="http://schemas.microsoft.com/office/drawing/2014/main" id="{A0C7D714-1DD2-47CA-8562-F5CDF35F93D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20140" y="4273204"/>
            <a:ext cx="5356860" cy="99795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272038-6A39-4FB9-99F9-E8731D6C4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6B3C96-B21A-4904-B216-291BA1CD3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C3,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10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560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80F727A-0E89-4181-9015-098A3C9C4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SELECT syntax for selected columns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1056D2E-A52E-4BB5-977B-DD4E7BC7377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column-1 [, column-2] ...</a:t>
            </a:r>
            <a:b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table-1</a:t>
            </a:r>
            <a:b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[WHERE selection-criteria]</a:t>
            </a:r>
            <a:b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[ORDER BY column-1 [ASC|DESC]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[, column-2 [ASC|DESC]] ...]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statement that gets selected columns and rows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b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products</a:t>
            </a:r>
            <a:b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&lt; 500</a:t>
            </a:r>
            <a:b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 BY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ASC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table</a:t>
            </a:r>
          </a:p>
          <a:p>
            <a:endParaRPr lang="en-US" sz="1600" dirty="0"/>
          </a:p>
        </p:txBody>
      </p:sp>
      <p:pic>
        <p:nvPicPr>
          <p:cNvPr id="3" name="Content Placeholder 2" descr="Title describes slide">
            <a:extLst>
              <a:ext uri="{FF2B5EF4-FFF2-40B4-BE49-F238E27FC236}">
                <a16:creationId xmlns:a16="http://schemas.microsoft.com/office/drawing/2014/main" id="{389320F3-55E7-4168-AB89-71C2F4B02A9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31571" y="4633638"/>
            <a:ext cx="2449830" cy="138616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272038-6A39-4FB9-99F9-E8731D6C4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6B3C96-B21A-4904-B216-291BA1CD3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C3,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11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000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EB254-BD68-4059-AC98-EAE91A3C2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SELECT syntax that joins two tables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CA2B69-89B8-46D9-A3F8-552FF36C1B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column-1 [, column-2] ...</a:t>
            </a:r>
            <a:b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table-1</a:t>
            </a:r>
            <a:b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{INNER | LEFT OUTER | RIGHT OUTER} JOIN table-2</a:t>
            </a:r>
            <a:b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ON table-1.column-1 = table-2.column-2</a:t>
            </a:r>
            <a:b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[WHERE selection-criteria]</a:t>
            </a:r>
            <a:b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[ORDER BY column-1 [ASC|DESC]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[, column-2 [ASC|DESC]] ...]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br>
              <a:rPr lang="en-US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289BB4-8FA2-4860-B608-4D6B1EF89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5D2CC3-97E0-45F8-9253-DE8975BA4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655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FBDE8C4-FB48-4BC8-92E0-0DFC9632E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statement that gets data from two related tables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82165D8-6478-4CFD-8006-56C08EA51C2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SELECT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categories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INNER JOIN products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ON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categories.categoryID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products.categoryID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&gt; 800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 BY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ASC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table</a:t>
            </a:r>
          </a:p>
          <a:p>
            <a:endParaRPr lang="en-US" sz="1600" dirty="0"/>
          </a:p>
        </p:txBody>
      </p:sp>
      <p:pic>
        <p:nvPicPr>
          <p:cNvPr id="9" name="Content Placeholder 8" descr="Title describes slide">
            <a:extLst>
              <a:ext uri="{FF2B5EF4-FFF2-40B4-BE49-F238E27FC236}">
                <a16:creationId xmlns:a16="http://schemas.microsoft.com/office/drawing/2014/main" id="{F25FBE0A-D7F1-446C-A2A8-5486F40A38C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42999" y="3264328"/>
            <a:ext cx="4343401" cy="99128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9E6ADE-4CCA-44D0-A706-C6585A288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537E76-036C-4683-B90C-C8965E413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C3,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13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2269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BBA85-B33F-4816-8EEC-6A9663CC6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Key terms for joins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6A144-A4F4-4C68-8D29-AD3C33F8E2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join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inner join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outer join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left outer join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right outer join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AD48B8-3A4C-4B0F-AE6D-70F2E1D33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9D4DA8-CAF1-4623-8432-1CF88CE19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23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D8EB7-63DC-4272-9345-DADA30161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syntax for the INSERT statement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569CD8-22A5-4A09-A07E-AD5A77FA79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INSERT INTO table-name [(column-list)]</a:t>
            </a:r>
            <a:b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VALUES (value-list)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statement that adds one row to a table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INSERT INTO products 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(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productCode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productName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VALUES 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(1, 'tele', 'Fender Telecaster', 599.00)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statement that uses the MySQL NOW function to get the current date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INSERT INTO orders (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customerID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orderDate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VALUES (1, NOW())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BC4EB9-21C3-4255-B451-285415FE9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21C3D7-59C4-409F-BF0B-1BF50CFB9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013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4A552-F41E-461F-A014-1406A2DCA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syntax for the UPDATE statement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1D522-9AA1-4A88-82D7-0A9EDD1C04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UPDATE table-name</a:t>
            </a:r>
            <a:b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SET expression-1 [, expression-2] ...</a:t>
            </a:r>
            <a:b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selection-criteria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Update a column in one row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UPDATE products</a:t>
            </a:r>
            <a:b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SET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productName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'Ludwig 5-Piece Kit with Zildjian Cymbals' </a:t>
            </a:r>
            <a:b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productCode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'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ludwig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'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Update a column in multiple rows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UPDATE products</a:t>
            </a:r>
            <a:b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SET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299</a:t>
            </a:r>
            <a:b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4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categoryID</a:t>
            </a:r>
            <a:r>
              <a:rPr lang="en-US" sz="14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1</a:t>
            </a:r>
          </a:p>
          <a:p>
            <a:endParaRPr lang="en-US" sz="1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EDF0CA-05E9-4032-B15D-DE65D9115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5A332C-D78A-411E-A5FC-A6D7D8565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098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F91D9-C49C-4E7D-8213-778D08FEE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syntax for the DELETE statement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05E523-7FEE-4A9B-9B11-258E2886E9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DELETE FROM table-name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selection-criteria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Delete one row from a table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DELETE FROM products 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productID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1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Delete multiple rows from a table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DELETE FROM products </a:t>
            </a:r>
          </a:p>
          <a:p>
            <a:pPr marL="347345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listPrice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&gt; 200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EA2E6F-B3F7-409F-8420-0E9E5B771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62D5DF-6964-43AC-99F7-A776E3C93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559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6682A-A071-4DAE-9E66-7A74B0F06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MySQL is…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95664-2DFB-4093-8492-7D857767BD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Inexpensive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Fast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Easy to use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Portable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F226B0-C3B7-467A-B7D1-6036FD3C4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330747-B5E4-4D86-9977-3F4BBB890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2117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8F017-BA1A-4306-8BE6-9EEA39B73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MySQL provides…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2608EF-6920-4C06-8812-07E181C4D8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Support for SQL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Support for multiple clients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Connectivity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Security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Referential integrity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Transaction processing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EDD21E-ADE5-40A8-8F79-C5AFFC721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8ED847-260E-4510-BD4C-EB3CE743C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19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7619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A64A0D3-9932-4A0C-ABF3-50C9C8B3E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command-line client</a:t>
            </a:r>
            <a:endParaRPr lang="en-US" dirty="0"/>
          </a:p>
        </p:txBody>
      </p:sp>
      <p:pic>
        <p:nvPicPr>
          <p:cNvPr id="8" name="Content Placeholder 7" descr="Title describes slide">
            <a:extLst>
              <a:ext uri="{FF2B5EF4-FFF2-40B4-BE49-F238E27FC236}">
                <a16:creationId xmlns:a16="http://schemas.microsoft.com/office/drawing/2014/main" id="{907553F3-3382-4D55-BE97-F4D76A701B1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95400" y="1143000"/>
            <a:ext cx="6518697" cy="43048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8EAB25-0BEC-48B6-A878-530942EE0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270F33-4547-4BE8-9AA4-ADDEC728E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8621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2B5F1FB-3E57-4EB3-9E11-DAA211ECB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web-based client</a:t>
            </a:r>
            <a:endParaRPr lang="en-US" dirty="0"/>
          </a:p>
        </p:txBody>
      </p:sp>
      <p:pic>
        <p:nvPicPr>
          <p:cNvPr id="8" name="Content Placeholder 7" descr="Title describes slide">
            <a:extLst>
              <a:ext uri="{FF2B5EF4-FFF2-40B4-BE49-F238E27FC236}">
                <a16:creationId xmlns:a16="http://schemas.microsoft.com/office/drawing/2014/main" id="{BC7BF736-60BD-4628-BF81-E209E34EEC8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95400" y="1143000"/>
            <a:ext cx="5905162" cy="48006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02486F-CA9A-49F6-B75C-67502291F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C47B15-50EE-42BC-AD5D-8DE31823E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8416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4B683A8-9525-4A51-9D74-112F40401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phpMyAdmin Welcome page</a:t>
            </a:r>
            <a:endParaRPr lang="en-US" dirty="0"/>
          </a:p>
        </p:txBody>
      </p:sp>
      <p:pic>
        <p:nvPicPr>
          <p:cNvPr id="8" name="Content Placeholder 7" descr="Title describes slide">
            <a:extLst>
              <a:ext uri="{FF2B5EF4-FFF2-40B4-BE49-F238E27FC236}">
                <a16:creationId xmlns:a16="http://schemas.microsoft.com/office/drawing/2014/main" id="{1B6EFBB1-9A40-46DF-BA90-CE7A4B51A62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19200" y="1143000"/>
            <a:ext cx="6599472" cy="422492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0EF1D2-7402-4532-8C70-5475048D5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495743-1EDE-41AB-A4F7-574F2534D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5127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EE92045-1FFF-4EF2-9C82-FD4AC8340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40323"/>
            <a:ext cx="7315200" cy="738664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Home and Logout buttons at the top 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the sidebar on most pages</a:t>
            </a:r>
            <a:endParaRPr lang="en-US" dirty="0"/>
          </a:p>
        </p:txBody>
      </p:sp>
      <p:pic>
        <p:nvPicPr>
          <p:cNvPr id="8" name="Content Placeholder 7" descr="Title describes slide">
            <a:extLst>
              <a:ext uri="{FF2B5EF4-FFF2-40B4-BE49-F238E27FC236}">
                <a16:creationId xmlns:a16="http://schemas.microsoft.com/office/drawing/2014/main" id="{D56435D4-C918-40B8-8B36-81C1558017A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19200" y="1408073"/>
            <a:ext cx="2622078" cy="1335127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DAF5F7-8ABC-46EE-AC73-C11235EE5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152851-FCAA-438F-9377-5C8204CEC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255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D118C-562B-4BE4-AC78-4EFF96F84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start phpMyAdmin on a local computer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B5FF28-82A9-45C1-A5F1-12D31E4E9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347345" lvl="0" indent="-34290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  <a:tabLst>
                <a:tab pos="347345" algn="l"/>
                <a:tab pos="457200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From the XAMPP Control Panel, start the Apache and MySQL servers if they aren’t already running.</a:t>
            </a:r>
          </a:p>
          <a:p>
            <a:pPr marL="342900" marR="347345" lvl="0" indent="-34290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  <a:tabLst>
                <a:tab pos="347345" algn="l"/>
                <a:tab pos="457200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Click the Admin button for the MySQL module to start the phpMyAdmin tool in your default web browser.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log in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Enter your username and password.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log out and return to the Welcome page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Click the Log out button (the exit door icon).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8C33FE-6D92-4801-AD28-924DD7939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B19E6-C9CF-418B-8510-512A21DB0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1475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83FF3-E56E-4E14-AFDE-AE08430F3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change your password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D275FA-5A82-4F74-A065-A76509D24A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Click the Home button (the house icon). Then, click the Change Password link in the General Settings box.</a:t>
            </a:r>
          </a:p>
          <a:p>
            <a:pPr marL="342900" marR="274320" lvl="0" indent="-34290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20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On the Change Password page, enter and re-enter your new password. Then, click the Go button.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522045-2563-431D-8944-952A1091D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86FB3E-8DE8-49B8-9B86-82F142D9F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2726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2F24241-BDCC-4D9A-AD4B-5BD6637B0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Running a SQL script that creates a database</a:t>
            </a:r>
            <a:endParaRPr lang="en-US" dirty="0"/>
          </a:p>
        </p:txBody>
      </p:sp>
      <p:pic>
        <p:nvPicPr>
          <p:cNvPr id="8" name="Content Placeholder 7" descr="Title describes slide">
            <a:extLst>
              <a:ext uri="{FF2B5EF4-FFF2-40B4-BE49-F238E27FC236}">
                <a16:creationId xmlns:a16="http://schemas.microsoft.com/office/drawing/2014/main" id="{16402582-B5B4-4F43-AB49-BEE34DA3DE0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25689" y="1143000"/>
            <a:ext cx="5430381" cy="48006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8589A8-9C81-430C-968C-CA6FC69A5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DAE659-F697-4980-960E-9557E8252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8981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8A34C5C-ED50-490F-9E16-ED0FD8CAA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to import and run a SQL script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B719D2D-8F15-4349-A316-8621818DBF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342900" marR="347345" lvl="0" indent="-34290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  <a:tabLst>
                <a:tab pos="347345" algn="l"/>
                <a:tab pos="457200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Click the Import tab, go to the “File to Import” section, click the Choose File button, and select the file that contains the script.</a:t>
            </a:r>
          </a:p>
          <a:p>
            <a:pPr marL="342900" marR="347345" lvl="0" indent="-34290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  <a:tabLst>
                <a:tab pos="347345" algn="l"/>
                <a:tab pos="457200" algn="l"/>
              </a:tabLst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Click the Go button. This runs the script that’s in the file.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success message</a:t>
            </a:r>
          </a:p>
          <a:p>
            <a:endParaRPr lang="en-US" dirty="0"/>
          </a:p>
        </p:txBody>
      </p:sp>
      <p:pic>
        <p:nvPicPr>
          <p:cNvPr id="10" name="Content Placeholder 9" descr="Title describes slide">
            <a:extLst>
              <a:ext uri="{FF2B5EF4-FFF2-40B4-BE49-F238E27FC236}">
                <a16:creationId xmlns:a16="http://schemas.microsoft.com/office/drawing/2014/main" id="{964196FF-4E88-49F5-B77B-4AD4433DB22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43000" y="3121079"/>
            <a:ext cx="6316003" cy="841321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EEE0DFA-8DDF-44A3-A2CA-0011E7B5C4F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2800" y="4148002"/>
            <a:ext cx="7493000" cy="1414598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script for creating the databases for this book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\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xampp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\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htdocs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\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book_apps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\_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create_db</a:t>
            </a: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\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create_db.sql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72D4E0-48EE-4E07-BB24-DFD1E9431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F0B065-C2B8-40AE-8DCF-F1927B0A9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C3,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27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28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7477C21-2C82-49C0-AEA6-859034FD2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effectLst/>
                <a:ea typeface="Times New Roman" panose="02020603050405020304" pitchFamily="18" charset="0"/>
              </a:rPr>
              <a:t>The databases </a:t>
            </a:r>
            <a:r>
              <a:rPr lang="en-US" sz="2400" dirty="0" err="1">
                <a:effectLst/>
                <a:ea typeface="Times New Roman" panose="02020603050405020304" pitchFamily="18" charset="0"/>
              </a:rPr>
              <a:t>treeview</a:t>
            </a:r>
            <a:r>
              <a:rPr lang="en-US" sz="2400" dirty="0">
                <a:effectLst/>
                <a:ea typeface="Times New Roman" panose="02020603050405020304" pitchFamily="18" charset="0"/>
              </a:rPr>
              <a:t> and the Databases tab</a:t>
            </a:r>
            <a:endParaRPr lang="en-US" dirty="0"/>
          </a:p>
        </p:txBody>
      </p:sp>
      <p:pic>
        <p:nvPicPr>
          <p:cNvPr id="10" name="Content Placeholder 9" descr="Title describes slide">
            <a:extLst>
              <a:ext uri="{FF2B5EF4-FFF2-40B4-BE49-F238E27FC236}">
                <a16:creationId xmlns:a16="http://schemas.microsoft.com/office/drawing/2014/main" id="{4EF074AA-BF8D-4207-B576-2960E42E32D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0590" y="1106760"/>
            <a:ext cx="1908810" cy="2971263"/>
          </a:xfrm>
          <a:prstGeom prst="rect">
            <a:avLst/>
          </a:prstGeom>
        </p:spPr>
      </p:pic>
      <p:pic>
        <p:nvPicPr>
          <p:cNvPr id="11" name="Content Placeholder 10" descr="Title describes slide">
            <a:extLst>
              <a:ext uri="{FF2B5EF4-FFF2-40B4-BE49-F238E27FC236}">
                <a16:creationId xmlns:a16="http://schemas.microsoft.com/office/drawing/2014/main" id="{E28F516C-60FB-4C58-8265-49895BEF916F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3"/>
          <a:stretch>
            <a:fillRect/>
          </a:stretch>
        </p:blipFill>
        <p:spPr>
          <a:xfrm>
            <a:off x="3276600" y="1106760"/>
            <a:ext cx="4934283" cy="407484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DCE8DA-61E5-43A3-B0F2-8E179643C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61AFEE-22B3-4D18-A684-28BB700D7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dirty="0">
              <a:latin typeface="Times New Roman"/>
            </a:endParaRPr>
          </a:p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  <a:latin typeface="Arial Narrow" panose="020B0606020202030204" pitchFamily="34" charset="0"/>
              </a:rPr>
              <a:t>C3, Slide </a:t>
            </a:r>
            <a:fld id="{BF5C1183-B085-4070-A402-C03A3F977D3D}" type="slidenum">
              <a:rPr lang="en-US" sz="900" smtClean="0">
                <a:solidFill>
                  <a:schemeClr val="bg1"/>
                </a:solidFill>
                <a:latin typeface="Arial Narrow" panose="020B0606020202030204" pitchFamily="34" charset="0"/>
              </a:rPr>
              <a:pPr algn="r">
                <a:defRPr/>
              </a:pPr>
              <a:t>28</a:t>
            </a:fld>
            <a:endParaRPr lang="en-US" sz="9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3924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3605E05-F63D-4D24-A008-94272137A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40323"/>
            <a:ext cx="7315200" cy="738664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Structure tab for the my_guitar_shop1 database</a:t>
            </a:r>
            <a:endParaRPr lang="en-US" dirty="0"/>
          </a:p>
        </p:txBody>
      </p:sp>
      <p:pic>
        <p:nvPicPr>
          <p:cNvPr id="8" name="Content Placeholder 7" descr="Title describes slide">
            <a:extLst>
              <a:ext uri="{FF2B5EF4-FFF2-40B4-BE49-F238E27FC236}">
                <a16:creationId xmlns:a16="http://schemas.microsoft.com/office/drawing/2014/main" id="{C019FAE6-7D1B-446B-8364-4F5B1B4501F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46344" y="1371600"/>
            <a:ext cx="6651312" cy="226790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1119F0-437A-4964-8DA0-F2AF5EF19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C1201B-6499-49F0-BF52-9BC1FC162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29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8907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15A7668-DAED-44A8-BE82-93CD1838C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Browse tab for the categories table</a:t>
            </a:r>
            <a:endParaRPr lang="en-US" dirty="0"/>
          </a:p>
        </p:txBody>
      </p:sp>
      <p:pic>
        <p:nvPicPr>
          <p:cNvPr id="8" name="Content Placeholder 7" descr="Title describes slide">
            <a:extLst>
              <a:ext uri="{FF2B5EF4-FFF2-40B4-BE49-F238E27FC236}">
                <a16:creationId xmlns:a16="http://schemas.microsoft.com/office/drawing/2014/main" id="{297A016E-ED04-47A5-824D-B6C9D076861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28054" y="1143000"/>
            <a:ext cx="6687892" cy="327383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577EEF-0842-49A9-89EE-742EBE966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CB873F-EDBA-4A98-8AEE-4F7289732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8223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B02BB30-2BE9-4174-9E85-3342F5E91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SQL tab with a statement ready to execute</a:t>
            </a:r>
            <a:endParaRPr lang="en-US" dirty="0"/>
          </a:p>
        </p:txBody>
      </p:sp>
      <p:pic>
        <p:nvPicPr>
          <p:cNvPr id="8" name="Content Placeholder 7" descr="Title describes slide">
            <a:extLst>
              <a:ext uri="{FF2B5EF4-FFF2-40B4-BE49-F238E27FC236}">
                <a16:creationId xmlns:a16="http://schemas.microsoft.com/office/drawing/2014/main" id="{C512DE5E-559A-41CF-885E-E34386D6D37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28520" y="1143000"/>
            <a:ext cx="6761050" cy="4285859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CCB854-B0AD-4386-9780-4A940D92E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724FAF-FFB3-4E17-9132-EBCA04568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4279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F37B69B-3ED7-4908-8D11-178959896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 of the SQL statement</a:t>
            </a:r>
            <a:endParaRPr lang="en-US" dirty="0"/>
          </a:p>
        </p:txBody>
      </p:sp>
      <p:pic>
        <p:nvPicPr>
          <p:cNvPr id="8" name="Content Placeholder 7" descr="Title describes slide">
            <a:extLst>
              <a:ext uri="{FF2B5EF4-FFF2-40B4-BE49-F238E27FC236}">
                <a16:creationId xmlns:a16="http://schemas.microsoft.com/office/drawing/2014/main" id="{FD1A3C56-32CD-4816-A46E-A3B50F513F1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28054" y="1143000"/>
            <a:ext cx="6874294" cy="38100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464F25-D904-47CE-BDB8-441070BFF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C6D708-30C5-471A-A935-68B0406E1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7538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A93B163-302C-4F91-BB67-AE9C54760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5989"/>
            <a:ext cx="7315200" cy="738664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Creating a user with limited privileges 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a single table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67F0849-FBFF-4411-B4F0-D9B08FF564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GRANT SELECT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my_guitar_shop1.products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mgs_tester@localhost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IDENTIFIED BY 'pa55word'</a:t>
            </a:r>
          </a:p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Creating a user with limited privileges 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all tables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GRANT SELECT, INSERT, DELETE, UPDATE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my_guitar_shop1.*</a:t>
            </a: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1600" b="1" dirty="0" err="1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mgs_user@localhost</a:t>
            </a:r>
            <a:endParaRPr lang="en-US" sz="1600" b="1" dirty="0">
              <a:effectLst/>
              <a:latin typeface="Courier New" panose="02070309020205020404" pitchFamily="49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7345" marR="0">
              <a:spcBef>
                <a:spcPts val="0"/>
              </a:spcBef>
              <a:spcAft>
                <a:spcPts val="0"/>
              </a:spcAft>
              <a:tabLst>
                <a:tab pos="1371600" algn="l"/>
              </a:tabLst>
            </a:pPr>
            <a:r>
              <a:rPr lang="en-US" sz="1600" b="1" dirty="0">
                <a:effectLst/>
                <a:latin typeface="Courier New" panose="020703090202050204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IDENTIFIED BY 'pa55word'</a:t>
            </a:r>
          </a:p>
          <a:p>
            <a:endParaRPr lang="en-US" sz="1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E2EBE6-DC28-4235-A57C-B187D751D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E359D-22E5-43F4-ABC4-AA5648CD7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7540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9B24F73-4C82-4D23-9A68-B495C480C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4989"/>
            <a:ext cx="7315200" cy="369332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Common privileges</a:t>
            </a:r>
            <a:endParaRPr lang="en-US" dirty="0"/>
          </a:p>
        </p:txBody>
      </p:sp>
      <p:graphicFrame>
        <p:nvGraphicFramePr>
          <p:cNvPr id="8" name="Table Placeholder 7">
            <a:extLst>
              <a:ext uri="{FF2B5EF4-FFF2-40B4-BE49-F238E27FC236}">
                <a16:creationId xmlns:a16="http://schemas.microsoft.com/office/drawing/2014/main" id="{F50173E9-DDC6-4EAF-BC7F-857349A062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711551"/>
              </p:ext>
            </p:extLst>
          </p:nvPr>
        </p:nvGraphicFramePr>
        <p:xfrm>
          <a:off x="1295400" y="1143000"/>
          <a:ext cx="5097780" cy="3124198"/>
        </p:xfrm>
        <a:graphic>
          <a:graphicData uri="http://schemas.openxmlformats.org/drawingml/2006/table">
            <a:tbl>
              <a:tblPr firstRow="1"/>
              <a:tblGrid>
                <a:gridCol w="1954530">
                  <a:extLst>
                    <a:ext uri="{9D8B030D-6E8A-4147-A177-3AD203B41FA5}">
                      <a16:colId xmlns:a16="http://schemas.microsoft.com/office/drawing/2014/main" val="2341800316"/>
                    </a:ext>
                  </a:extLst>
                </a:gridCol>
                <a:gridCol w="3143250">
                  <a:extLst>
                    <a:ext uri="{9D8B030D-6E8A-4147-A177-3AD203B41FA5}">
                      <a16:colId xmlns:a16="http://schemas.microsoft.com/office/drawing/2014/main" val="3842205631"/>
                    </a:ext>
                  </a:extLst>
                </a:gridCol>
              </a:tblGrid>
              <a:tr h="446314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Privilege</a:t>
                      </a:r>
                    </a:p>
                  </a:txBody>
                  <a:tcPr marL="68580" marR="6858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87B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1828800" algn="l"/>
                          <a:tab pos="457200" algn="l"/>
                        </a:tabLst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Description</a:t>
                      </a:r>
                    </a:p>
                  </a:txBody>
                  <a:tcPr marL="68580" marR="6858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D87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882383"/>
                  </a:ext>
                </a:extLst>
              </a:tr>
              <a:tr h="446314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SELECT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Lets the user select data.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483352"/>
                  </a:ext>
                </a:extLst>
              </a:tr>
              <a:tr h="446314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UPDATE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Lets the user update data.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031493"/>
                  </a:ext>
                </a:extLst>
              </a:tr>
              <a:tr h="446314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INSERT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Lets the user insert data.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5180994"/>
                  </a:ext>
                </a:extLst>
              </a:tr>
              <a:tr h="446314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DELETE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Lets the user delete data.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915289"/>
                  </a:ext>
                </a:extLst>
              </a:tr>
              <a:tr h="446314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CREATE TABLE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Lets the user create a table.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3100099"/>
                  </a:ext>
                </a:extLst>
              </a:tr>
              <a:tr h="446314"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DROP TABLE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800100" algn="l"/>
                          <a:tab pos="2514600" algn="l"/>
                          <a:tab pos="457200" algn="l"/>
                        </a:tabLs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Lets the user drop a table.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F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897859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DBAC7C-0E54-4373-B4EF-20A5496F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A94CD5-4134-416C-AE13-0927CB106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0312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0B2F440-2A13-423A-BDBB-01E3BF142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40323"/>
            <a:ext cx="7315200" cy="738664"/>
          </a:xfrm>
        </p:spPr>
        <p:txBody>
          <a:bodyPr/>
          <a:lstStyle/>
          <a:p>
            <a:pPr marL="0" marR="0">
              <a:spcBef>
                <a:spcPts val="1500"/>
              </a:spcBef>
              <a:spcAft>
                <a:spcPts val="600"/>
              </a:spcAft>
              <a:tabLst>
                <a:tab pos="1371600" algn="l"/>
              </a:tabLst>
            </a:pP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error message that’s displayed </a:t>
            </a:r>
            <a:b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after an UPDATE statement failed</a:t>
            </a:r>
            <a:endParaRPr lang="en-US" dirty="0"/>
          </a:p>
        </p:txBody>
      </p:sp>
      <p:pic>
        <p:nvPicPr>
          <p:cNvPr id="8" name="Content Placeholder 7" descr="Title describes slide">
            <a:extLst>
              <a:ext uri="{FF2B5EF4-FFF2-40B4-BE49-F238E27FC236}">
                <a16:creationId xmlns:a16="http://schemas.microsoft.com/office/drawing/2014/main" id="{7C0DE287-6FC3-409D-8B23-E4D5D5B465A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43295" y="1371600"/>
            <a:ext cx="6657409" cy="2316681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732988-9EEC-47B4-8D97-B74295687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BE9553-1B15-4407-B6A8-B36A44350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>
                <a:solidFill>
                  <a:schemeClr val="bg1"/>
                </a:solidFill>
              </a:rPr>
              <a:t>C3, Slide </a:t>
            </a:r>
            <a:fld id="{BF5C1183-B085-4070-A402-C03A3F977D3D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35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335985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slides_with_titles_logo">
  <a:themeElements>
    <a:clrScheme name="Master slid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ster sl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slide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MA accessible slides - new format.potx" id="{559EF3C0-4B4D-4009-8932-B7E9BB24B956}" vid="{207E6EB6-5B63-4C91-9F06-4D6B6B3F1B02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MMA accessible slides - new format</Template>
  <TotalTime>302</TotalTime>
  <Words>1249</Words>
  <Application>Microsoft Office PowerPoint</Application>
  <PresentationFormat>On-screen Show (4:3)</PresentationFormat>
  <Paragraphs>231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Arial Narrow</vt:lpstr>
      <vt:lpstr>Courier New</vt:lpstr>
      <vt:lpstr>Symbol</vt:lpstr>
      <vt:lpstr>Times New Roman</vt:lpstr>
      <vt:lpstr>Master slides_with_titles_logo</vt:lpstr>
      <vt:lpstr>Murach’s PHP and MySQL (4th Edition)</vt:lpstr>
      <vt:lpstr>Applied objectives</vt:lpstr>
      <vt:lpstr>Knowledge objectives</vt:lpstr>
      <vt:lpstr>A products table</vt:lpstr>
      <vt:lpstr>Key terms for relational database organization</vt:lpstr>
      <vt:lpstr>The relationship between two tables in a database</vt:lpstr>
      <vt:lpstr>Key terms for table relationships</vt:lpstr>
      <vt:lpstr>The columns of the products table</vt:lpstr>
      <vt:lpstr>Common MySQL data types</vt:lpstr>
      <vt:lpstr>The SELECT statement syntax for all columns</vt:lpstr>
      <vt:lpstr>The SELECT syntax for selected columns</vt:lpstr>
      <vt:lpstr>The SELECT syntax that joins two tables</vt:lpstr>
      <vt:lpstr>A statement that gets data from two related tables</vt:lpstr>
      <vt:lpstr>Key terms for joins</vt:lpstr>
      <vt:lpstr>The syntax for the INSERT statement</vt:lpstr>
      <vt:lpstr>The syntax for the UPDATE statement</vt:lpstr>
      <vt:lpstr>The syntax for the DELETE statement</vt:lpstr>
      <vt:lpstr>MySQL is…</vt:lpstr>
      <vt:lpstr>MySQL provides…</vt:lpstr>
      <vt:lpstr>A command-line client</vt:lpstr>
      <vt:lpstr>A web-based client</vt:lpstr>
      <vt:lpstr>The phpMyAdmin Welcome page</vt:lpstr>
      <vt:lpstr>The Home and Logout buttons at the top  of the sidebar on most pages</vt:lpstr>
      <vt:lpstr>How to start phpMyAdmin on a local computer</vt:lpstr>
      <vt:lpstr>How to change your password</vt:lpstr>
      <vt:lpstr>Running a SQL script that creates a database</vt:lpstr>
      <vt:lpstr>How to import and run a SQL script</vt:lpstr>
      <vt:lpstr>The databases treeview and the Databases tab</vt:lpstr>
      <vt:lpstr>The Structure tab for the my_guitar_shop1 database</vt:lpstr>
      <vt:lpstr>The Browse tab for the categories table</vt:lpstr>
      <vt:lpstr>The SQL tab with a statement ready to execute</vt:lpstr>
      <vt:lpstr>The result of the SQL statement</vt:lpstr>
      <vt:lpstr>Creating a user with limited privileges  on a single table</vt:lpstr>
      <vt:lpstr>Common privileges</vt:lpstr>
      <vt:lpstr>The error message that’s displayed  after an UPDATE statement failed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Murach’s PHP and MySQL (4th Edition)</dc:title>
  <dc:creator>Anne Boehm</dc:creator>
  <cp:lastModifiedBy>Anne Boehm</cp:lastModifiedBy>
  <cp:revision>13</cp:revision>
  <cp:lastPrinted>2016-01-14T23:03:16Z</cp:lastPrinted>
  <dcterms:created xsi:type="dcterms:W3CDTF">2022-04-04T18:14:02Z</dcterms:created>
  <dcterms:modified xsi:type="dcterms:W3CDTF">2022-04-20T17:21:08Z</dcterms:modified>
</cp:coreProperties>
</file>