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20396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7" autoAdjust="0"/>
    <p:restoredTop sz="96374" autoAdjust="0"/>
  </p:normalViewPr>
  <p:slideViewPr>
    <p:cSldViewPr>
      <p:cViewPr varScale="1">
        <p:scale>
          <a:sx n="107" d="100"/>
          <a:sy n="107" d="100"/>
        </p:scale>
        <p:origin x="16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4/5/2022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298C-2E9E-4E3F-82C8-60A2EED58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09600"/>
            <a:ext cx="7772400" cy="457200"/>
          </a:xfrm>
        </p:spPr>
        <p:txBody>
          <a:bodyPr/>
          <a:lstStyle>
            <a:lvl1pPr>
              <a:defRPr sz="2400" b="1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Book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75D4F1-CB37-4CE0-983C-8406904B2B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5000" y="1676400"/>
            <a:ext cx="5334000" cy="609600"/>
          </a:xfrm>
        </p:spPr>
        <p:txBody>
          <a:bodyPr/>
          <a:lstStyle>
            <a:lvl1pPr marL="0" indent="0" algn="ctr">
              <a:buNone/>
              <a:defRPr sz="3600" b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Chapter X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D01CB5-9945-4C9B-9918-8CA19A726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0" y="2590800"/>
            <a:ext cx="5334000" cy="914400"/>
          </a:xfrm>
        </p:spPr>
        <p:txBody>
          <a:bodyPr/>
          <a:lstStyle>
            <a:lvl1pPr marL="0" indent="0" algn="ctr">
              <a:buNone/>
              <a:defRPr sz="4800" b="1"/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27A70-7FFF-4919-9745-58612D6379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91E8C-669A-4FAF-AC57-930E4708DF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0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4876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_2-lin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74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463040"/>
            <a:ext cx="7391400" cy="4495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800" b="1" i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Murach's C++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0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143000"/>
            <a:ext cx="7315200" cy="4800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2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44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2743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3892100"/>
            <a:ext cx="6934200" cy="2049956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12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990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1295400" y="2150899"/>
            <a:ext cx="6934200" cy="815635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838200" y="3347534"/>
            <a:ext cx="7391400" cy="149673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4982112"/>
            <a:ext cx="6934200" cy="885288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9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1143000"/>
            <a:ext cx="6934200" cy="3200400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0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0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11430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730079"/>
            <a:ext cx="7391400" cy="457200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00009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heading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5" hasCustomPrompt="1"/>
          </p:nvPr>
        </p:nvSpPr>
        <p:spPr>
          <a:xfrm>
            <a:off x="914400" y="4267200"/>
            <a:ext cx="7315200" cy="1676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47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22138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3319598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097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17566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895600"/>
            <a:ext cx="7315200" cy="16334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4605202"/>
            <a:ext cx="7391400" cy="1414598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4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20396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76200" y="6248400"/>
            <a:ext cx="2743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5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0" y="6397412"/>
            <a:ext cx="1228170" cy="2319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9" r:id="rId3"/>
    <p:sldLayoutId id="2147483679" r:id="rId4"/>
    <p:sldLayoutId id="2147483686" r:id="rId5"/>
    <p:sldLayoutId id="2147483680" r:id="rId6"/>
    <p:sldLayoutId id="2147483683" r:id="rId7"/>
    <p:sldLayoutId id="2147483681" r:id="rId8"/>
    <p:sldLayoutId id="2147483674" r:id="rId9"/>
    <p:sldLayoutId id="2147483687" r:id="rId10"/>
    <p:sldLayoutId id="2147483676" r:id="rId11"/>
    <p:sldLayoutId id="2147483675" r:id="rId12"/>
    <p:sldLayoutId id="2147483684" r:id="rId13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630A0-2123-4DC9-8099-19CC0FA71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Murach’s</a:t>
            </a:r>
            <a:r>
              <a:rPr lang="en-US" dirty="0"/>
              <a:t> PHP and MySQL (4</a:t>
            </a:r>
            <a:r>
              <a:rPr lang="en-US" baseline="30000" dirty="0"/>
              <a:t>th</a:t>
            </a:r>
            <a:r>
              <a:rPr lang="en-US" dirty="0"/>
              <a:t> Edition)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D6D62-BD92-4445-973F-75486B23FD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Chapter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EEA70-AD79-4FC2-8724-972C14F238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1600" y="2590800"/>
            <a:ext cx="6400800" cy="914400"/>
          </a:xfrm>
        </p:spPr>
        <p:txBody>
          <a:bodyPr/>
          <a:lstStyle/>
          <a:p>
            <a:r>
              <a:rPr lang="en-US" dirty="0"/>
              <a:t>Introduction</a:t>
            </a:r>
            <a:br>
              <a:rPr lang="en-US" dirty="0"/>
            </a:br>
            <a:r>
              <a:rPr lang="en-US" dirty="0"/>
              <a:t>to web development</a:t>
            </a:r>
            <a:br>
              <a:rPr lang="en-US" dirty="0"/>
            </a:br>
            <a:r>
              <a:rPr lang="en-US" dirty="0"/>
              <a:t>with PHP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D1FD8-49A1-43FD-83F4-56953509FE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6D212-5D88-42DC-9BB0-B9D07304C8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01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470A-070E-46FF-8E22-63DACC0C9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90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613AD-6FDE-4321-9ED8-EBE15708FB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Applied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the XAMPP control panel to start or stop Apache or MySQL when it is running on your own computer.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Deploy a PHP application on your own computer.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Run a web application that’s on your own computer (1) by entering its URL into the address bar of a browser or (2) by getting and using an index of the applications on the web server. 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  <a:tab pos="36576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View the source code for a web page in a web browser.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99F73F-0B5D-4D6B-9779-C86692E54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C27B6-C572-4747-8B99-0D2C9AFCC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606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BBA2-9279-4352-A8D8-A4016D0C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DE0A8-743B-4F0A-83E1-582731AC2A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components of a client-server architecture.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HTTP requests and responses.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Distinguish between the way a web server processes static web pages and dynamic web pages.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Explain what these software components do as a web application runs: Apache, PHP, Chrome, and MySQL.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difference between MySQL and MariaDB.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way a PHP application is deployed on your own computer or on an Internet server.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components of an HTTP URL.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46007-E18B-42C0-995E-1450CE32D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6223F-B8FC-48B3-84EA-696320E34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345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63F99-BE0A-42E3-BA40-DC18713EC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E41BB-7A5E-4FD5-BF3D-360D413B25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472" marR="274320" lvl="0" indent="-347472">
              <a:spcBef>
                <a:spcPts val="0"/>
              </a:spcBef>
              <a:spcAft>
                <a:spcPts val="600"/>
              </a:spcAft>
              <a:buFont typeface="+mj-lt"/>
              <a:buAutoNum type="arabicPeriod" startAt="8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what happens if you omit one or more parts of a URL when you try to run an application or if you code a URL that specifies a directory that doesn’t contain a default page.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8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benefits of using an IDE like NetBeans for application development.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C093B5-6538-49C6-B4DC-8E5C2E2B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6FE34E-24C0-42A7-A35A-8EB85D7AC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2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3C4E4-A417-4A82-85D7-0BE0B398A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architecture of a web application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A2B9633C-E79C-41A1-80B6-56FCBF4F2D7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33904" y="1219200"/>
            <a:ext cx="6867797" cy="3429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690F-287B-4AAA-BAE2-EC7460BB1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44846D-9DD5-4E09-ACE1-A548B24D4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768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9CDF3-75BD-47CD-B3F1-8C9CABE16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architecture of the internet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ED4248F1-035A-40BB-AA2D-17235790EC1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619" y="1143000"/>
            <a:ext cx="6704762" cy="384761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05B1B0-69B3-4C11-8582-79AFF41CC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C9126-0A87-414E-A147-2E7292D5C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600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FE53-0D97-4643-AF35-230FC75DC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terms for a client-server architecture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9F5E6-F949-45E3-9513-95CFEEA13F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server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client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network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router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Local Area Network (LAN)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Wide Area Network (WAN)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internet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Internet Exchange Point (IXP)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Internet Service Provider (ISP)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FF0BB-B9B5-4421-81B0-556FE84A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7A145-FD32-40A9-913B-97F271164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873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FEC8-DE16-4030-83B4-78063AD3B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 static web pages are processed with PHP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A02D8D36-F4A5-4AB5-AB9D-E6FD8F9795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3000" y="1371600"/>
            <a:ext cx="6985002" cy="1905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A080EA-F2A1-4305-8A65-BF8FBD834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8E888C-C713-4C46-9883-3707565D5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86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D9D8-7D41-4CAA-81A0-08F00AA85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simple HTTP request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2F0B3-94B2-4E4A-807D-47DAB8C29F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 / HTTP/1.1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Host: www.example.com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simple HTTP response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HTTP/1.1 200 OK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Content-Type: text/html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Content-Length: 136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Server: Apache/2.4.51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&lt;title&gt;Example Web Page&lt;/title&gt;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&lt;body&gt;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&lt;p&gt;This is a sample web page&lt;/p&gt;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&lt;/body&gt;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1D43E7-68FA-4644-894D-E0E7962B6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815BD4-CD7D-4EB3-84A0-190F6E8DB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421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A3FB6-490F-407B-AC09-FE1D764AC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 protocols that web applications depend upon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46BC8-8B01-4A31-AEAF-287A688A6F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HyperText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Transfer Protocol (HTTP)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Transmission Control Protocol/Internet Protocol (TCP/IP)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A57368-885B-4884-9695-B5DE7CD85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0FA96F-84F1-4D6B-A651-A2CCCFF7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53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03D75-ACF2-40D1-9ECC-625B10326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dynamic web pages are processed with PHP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C2F0851D-AB7F-4F58-BA7D-662BA3DAF43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81524" y="1143000"/>
            <a:ext cx="6995554" cy="3429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DADD1E-705C-4258-B22B-4BB415721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71CD57-82B7-49C1-85AF-87CFED9F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26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0C96D-FA26-4593-BBD9-75952B800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US" sz="2400" b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terms for 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 page processing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7C68A-0EAF-4A9B-BC43-5A60585710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HyperText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Markup Language (HTML)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static web page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 request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HTTP response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dynamic web page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PHP interpreter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database server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render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  <a:tabLst>
                <a:tab pos="347345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round trip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4492C-B3B0-4F9D-A278-28536A7EA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2861C1-2C06-4587-B4E3-C02EBC45C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850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EDAB3-90FD-48C9-84D0-5EFCDB95E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 browsers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0EBC7-B9CF-419B-8A50-334FAD7789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Chrome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Safari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Edge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Firefox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Opera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Web servers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Apache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A7CEC1-FA01-4084-9711-E5B838D28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EC0E7F-872E-409B-B169-7DDC9797B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421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27182-9542-44D9-AEE6-AA9257B7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Database servers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115DE-1B15-41AF-AB47-9DD119EDE5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MySQL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Oracle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PostgreSQL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MS SQL Server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EB81C-F088-4200-A556-9A6F10DF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67BC2B-2459-4697-AF84-FA5A20B61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253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2FDF-9AB0-4DBE-AFC0-E392E849A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Highlights in the history of PHP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23B9B7-8D80-448C-8C59-4F8D06EEA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D1EF2-8C85-4816-8974-D8CEEE3E6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8" name="Table Placeholder 7">
            <a:extLst>
              <a:ext uri="{FF2B5EF4-FFF2-40B4-BE49-F238E27FC236}">
                <a16:creationId xmlns:a16="http://schemas.microsoft.com/office/drawing/2014/main" id="{28D2E168-D756-4934-8FF8-4EDB31599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133824"/>
              </p:ext>
            </p:extLst>
          </p:nvPr>
        </p:nvGraphicFramePr>
        <p:xfrm>
          <a:off x="914400" y="1111876"/>
          <a:ext cx="7315200" cy="4466608"/>
        </p:xfrm>
        <a:graphic>
          <a:graphicData uri="http://schemas.openxmlformats.org/drawingml/2006/table">
            <a:tbl>
              <a:tblPr firstRow="1"/>
              <a:tblGrid>
                <a:gridCol w="1143000">
                  <a:extLst>
                    <a:ext uri="{9D8B030D-6E8A-4147-A177-3AD203B41FA5}">
                      <a16:colId xmlns:a16="http://schemas.microsoft.com/office/drawing/2014/main" val="368440928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478675114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351181257"/>
                    </a:ext>
                  </a:extLst>
                </a:gridCol>
              </a:tblGrid>
              <a:tr h="335924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Version</a:t>
                      </a: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957632"/>
                  </a:ext>
                </a:extLst>
              </a:tr>
              <a:tr h="27310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1995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Personal Home Page.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710102"/>
                  </a:ext>
                </a:extLst>
              </a:tr>
              <a:tr h="27310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1998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PHP: Hypertext Processor.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082977"/>
                  </a:ext>
                </a:extLst>
              </a:tr>
              <a:tr h="27310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Introduced the Zend Engine.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212624"/>
                  </a:ext>
                </a:extLst>
              </a:tr>
              <a:tr h="483193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Introduced the Zend Engine II. Included support for the PHP Data Objects extension.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511961"/>
                  </a:ext>
                </a:extLst>
              </a:tr>
              <a:tr h="273109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N/A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Abandoned and never released.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281968"/>
                  </a:ext>
                </a:extLst>
              </a:tr>
              <a:tr h="693278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Introduced the Zend Engine III, which resulted in significant performance improvements over Zend Engine II.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776107"/>
                  </a:ext>
                </a:extLst>
              </a:tr>
              <a:tr h="693278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Introduced support for just-in-time (JIT) compilation, which can significantly improve performance for CPU-intensive applications.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269" marR="47269" marT="31513" marB="31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262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285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9FAC6-EC69-4394-B496-91FCE5127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Highlights in the history of MySQL</a:t>
            </a:r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819969E-B545-4ECD-A710-95A3A3A18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7742650"/>
              </p:ext>
            </p:extLst>
          </p:nvPr>
        </p:nvGraphicFramePr>
        <p:xfrm>
          <a:off x="1295400" y="1143000"/>
          <a:ext cx="6705600" cy="3981106"/>
        </p:xfrm>
        <a:graphic>
          <a:graphicData uri="http://schemas.openxmlformats.org/drawingml/2006/table">
            <a:tbl>
              <a:tblPr firstRow="1"/>
              <a:tblGrid>
                <a:gridCol w="1133183">
                  <a:extLst>
                    <a:ext uri="{9D8B030D-6E8A-4147-A177-3AD203B41FA5}">
                      <a16:colId xmlns:a16="http://schemas.microsoft.com/office/drawing/2014/main" val="2989558493"/>
                    </a:ext>
                  </a:extLst>
                </a:gridCol>
                <a:gridCol w="785374">
                  <a:extLst>
                    <a:ext uri="{9D8B030D-6E8A-4147-A177-3AD203B41FA5}">
                      <a16:colId xmlns:a16="http://schemas.microsoft.com/office/drawing/2014/main" val="2919096838"/>
                    </a:ext>
                  </a:extLst>
                </a:gridCol>
                <a:gridCol w="4787043">
                  <a:extLst>
                    <a:ext uri="{9D8B030D-6E8A-4147-A177-3AD203B41FA5}">
                      <a16:colId xmlns:a16="http://schemas.microsoft.com/office/drawing/2014/main" val="987886290"/>
                    </a:ext>
                  </a:extLst>
                </a:gridCol>
              </a:tblGrid>
              <a:tr h="38894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Version</a:t>
                      </a: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367003"/>
                  </a:ext>
                </a:extLst>
              </a:tr>
              <a:tr h="38894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3.23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1995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The original version of MySQL.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92437"/>
                  </a:ext>
                </a:extLst>
              </a:tr>
              <a:tr h="38894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Introduced support for unions.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396457"/>
                  </a:ext>
                </a:extLst>
              </a:tr>
              <a:tr h="68813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Introduced support for subqueries and prepared statements.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458813"/>
                  </a:ext>
                </a:extLst>
              </a:tr>
              <a:tr h="68813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Introduced support for stored procedures, triggers, views, and transactions.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58383"/>
                  </a:ext>
                </a:extLst>
              </a:tr>
              <a:tr h="68813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Introduced support for row-based replication and server log tables.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619733"/>
                  </a:ext>
                </a:extLst>
              </a:tr>
              <a:tr h="68813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Default storage engine now supports referential integrity.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388518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D7AD15-0D07-4002-8ECE-51BCB584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53EFB1-E20B-4861-B66E-59B0CDDA6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592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D8027-E6DC-453E-BBD0-D352FA4D9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Highlights in the history of MySQL (continued)</a:t>
            </a:r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A730776-8E1E-4E51-9DB6-0003767448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918056"/>
              </p:ext>
            </p:extLst>
          </p:nvPr>
        </p:nvGraphicFramePr>
        <p:xfrm>
          <a:off x="1219200" y="1241168"/>
          <a:ext cx="6858000" cy="2187832"/>
        </p:xfrm>
        <a:graphic>
          <a:graphicData uri="http://schemas.openxmlformats.org/drawingml/2006/table">
            <a:tbl>
              <a:tblPr firstRow="1"/>
              <a:tblGrid>
                <a:gridCol w="1219200">
                  <a:extLst>
                    <a:ext uri="{9D8B030D-6E8A-4147-A177-3AD203B41FA5}">
                      <a16:colId xmlns:a16="http://schemas.microsoft.com/office/drawing/2014/main" val="20473813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579154822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1973100368"/>
                    </a:ext>
                  </a:extLst>
                </a:gridCol>
              </a:tblGrid>
              <a:tr h="38894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Version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Year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Description</a:t>
                      </a:r>
                      <a:endParaRPr lang="en-US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112035"/>
                  </a:ext>
                </a:extLst>
              </a:tr>
              <a:tr h="38894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Introduced support for big data.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238155"/>
                  </a:ext>
                </a:extLst>
              </a:tr>
              <a:tr h="68813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5.7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Included security improvements and other enhancements.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827389"/>
                  </a:ext>
                </a:extLst>
              </a:tr>
              <a:tr h="688137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Security and account management improvements, including support for roles.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318" marR="67318" marT="44879" marB="44879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48792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E0C3CD-0972-45E0-A314-C3E29E18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F087C-785B-4CE7-9E2C-B209A7C3C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767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882F5-EB37-48E9-9B44-FF965347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MySQL notes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9C47B-0624-4702-A73B-7AE929B66E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MySQL was originally owned and sponsored by MySQL AB, a for-profit firm.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2008, Sun Microsystems acquired MySQL AB.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2009, Oracle Corporation acquired Sun Microsystems.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2009, many of the original developers of MySQL left MySQL AB and began working on a fork of the open-source code. One of the most popular of these forks is MariaDB.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Many large companies, including Wikipedia and Google, have replaced MySQL with MariaDB.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MariaDB intends to maintain high compatibility with MySQL so it can work as a drop-in replacement for MySQL.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XAMPP 5.6 and later include MariaDB, not MySQL.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9AA89A-B161-4EFE-A70D-0EB77332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BD075B-C493-410D-9648-55FDD8F37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010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A01E8-0393-41B6-8E90-91C0D01B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first page of an application (index.html)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66140FC6-2AEA-401E-9146-E7F105E5662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94523" y="1219200"/>
            <a:ext cx="6754953" cy="326773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B0D831-1EEC-4B5A-9DC1-4102FF9F2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A6789-D85E-4956-B089-423440AA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333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51A18-1D22-4A78-8A94-6BD52EA21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second page (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display_discount.php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AFEC2844-80BF-4CF1-800D-335FD4C85F9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219200"/>
            <a:ext cx="6705600" cy="324384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A1D4D8-9BE9-4245-952C-A324DE6C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C331B-8A6F-441D-85AA-4F0306B85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703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9A8FE-FCB1-4E5B-8C08-24E6A346E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HTML file (index.html)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D1E51-D52B-432C-A3AC-4C6EAAABAE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&lt;title&gt;Product Discount Calculator&lt;/title&gt;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&lt;link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="stylesheet"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="main.css"&gt;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&lt;body&gt;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&lt;main&gt;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&lt;h1&gt;Product Discount Calculator&lt;/h1&gt;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&lt;form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action="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display_discount.php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method="post"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&lt;div id="data"&gt;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&lt;label&gt;Product Description:&lt;/label&gt;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&lt;input type="text"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name="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&lt;label&gt;List Price:&lt;/label&gt;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&lt;input type="text"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name="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B2A3BA-E9B9-4921-BBB4-40224C012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8F3293-1C7E-4DEE-9BB1-1FB6AAB84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158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F911D-41DD-42C5-9A30-EFDC936BB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HTML file (index.html)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6A72A-7E38-4B44-97EA-1A2D7633F6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5438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&lt;label&gt;Discount Percent:&lt;/label&gt;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&lt;input type="text"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name="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&lt;span&gt;%&lt;/span&gt;&lt;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&lt;/div&gt;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&lt;div id="buttons"&gt;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&lt;label&gt;&amp;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nbsp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&lt;input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type="submit"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value="Calculate Discount"&gt;&lt;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&lt;/div&gt;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&lt;/form&gt;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&lt;/main&gt;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&lt;/body&gt;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C1DFE4-2978-4CA1-9F16-8C64DF236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A02EEB-F76A-405C-ACBC-7DE83264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6379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A0E56-25EF-4AAE-A723-4682E3AFF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CSS file (main.css)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03B04-B5B9-4BAB-B887-172CFA4563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body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font-family: Arial, Helvetica, sans-serif;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margin: 1em;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padding: 0;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display: block;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width: 450px;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margin: 0 auto;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padding: 1.5em;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background: white;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border: 2px solid navy;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h1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color: navy;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label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width: 10em;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padding-right: 1em;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float: left;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881ACF-5F97-4F22-A27F-C5557E1E4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54A740-71DD-4A48-9AD5-E04ED900F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315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7D82D-DA5A-4FF9-A36B-9B72EC262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CSS file (main.css)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0649D-02B4-4F11-88BE-CC7752F439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#data input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float: left;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width: 15em;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margin-bottom: .5em;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#data span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padding-left: .25em;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#buttons input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float: left;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margin-bottom: .5em;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clear: left;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94B9AB-075F-4B60-BB12-4B9FEFBF0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EC07F2-7C8D-4207-9AF6-7CC402756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527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2DD76-AE76-45F4-848D-CE900D7F0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PHP file (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display_discount.php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9E6452-F295-4AFD-B941-F7B18EB673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get the data from the form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$_POST['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$_POST['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$_POST['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calculate the discount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$discount = 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.01;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$discount;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apply formatting to the dollar and percent amounts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list_price_formatted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"$".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2);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discount_percent_formatted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1)."%";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discount_formatted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"$".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($discount, 2);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discount_price_formatted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"$".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number_format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2);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escape the unformatted input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product_description_escaped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20D6B4-5BA2-42A4-8323-EDA73C50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5BACE-D2FA-4213-92DB-0A50545C0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710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E8EB1-BBA9-4BFA-A608-30AE0E194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PHP file (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display_discount.php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8B7F0-2CFD-4F7B-B8D2-04365A784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&lt;html&gt;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&lt;title&gt;Product Discount Calculator&lt;/title&gt;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&lt;link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="stylesheet"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="main.css"&gt;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&lt;body&gt;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&lt;main&gt;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&lt;h1&gt;Product Discount Calculator&lt;/h1&gt;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&lt;label&gt;Product Description:&lt;/label&gt;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product_description_escaped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&lt;label&gt;List Price:&lt;/label&gt;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list_price_formatted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3469D8-59A6-4373-B90E-722CC05A2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D71327-9EA7-4608-88B2-64D55983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200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B9EC-9F9D-4FBA-AE86-8775BE69F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PHP file (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display_discount.php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9B65-EE3E-434B-B707-48602A07D7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696200" cy="48768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&lt;label&gt;Discount Percent:&lt;/label&gt;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discount_percent_formatted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&lt;label&gt;Discount Amount:&lt;/label&gt;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discount_formatted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&lt;label&gt;Discount Price:&lt;/label&gt;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&lt;span&gt;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4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discount_price_formatted</a:t>
            </a:r>
            <a:r>
              <a:rPr lang="en-US" sz="14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&lt;/span&gt;&lt;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&lt;/main&gt;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&lt;/body&gt;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&lt;/html&gt;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D862A7-2741-4C83-932E-BF1CC369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B72DC-2056-4555-8EA3-FDC6043E2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569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F6CE-8F7A-49B2-A4CD-FDA90E7C7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Notepad++ with three tabs open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0070C4D3-B9E0-4242-9401-83608E714D7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093818"/>
            <a:ext cx="5846571" cy="47735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75B00C-0B73-4DB4-BB3E-EA47E2C82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77801-6B49-433F-B4FF-B351623A6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382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DEA70-6BCE-496E-AFD5-765CC6276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open files in Notepad++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F292C-AE43-4F9A-B24A-8AC2F9A3F4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the Open button in the Notepad++ toolbar.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Right-click on the file in File Explorer and select the Edit with Notepad++.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save the current file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the Save button in the toolbar.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Press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Ctrl+S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save all open files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the Save All button.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7B28A0-38B6-4F6B-8E84-CAB8D2801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CCBB7-D544-4512-A343-D0B194CF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542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77819-F1BD-4BA1-B1A6-11E184DE0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close the current file in Notepad++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67E81-DCEF-4920-AC5A-5833970EEA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the Close button in the toolbar.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close all open files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the Close All button.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open a new file in a new tab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the New button in the toolbar.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18BA95-EEAF-42AC-9D9B-4B6A2A6A6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72343-79A7-4B36-9B92-94F3693D6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23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6CA3E-28F3-4820-B5FB-BEC2FAB8B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XAMPP Control Panel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9D1CE75E-5F7D-4B94-A6A2-29DCE19B973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03667" y="1066800"/>
            <a:ext cx="7046109" cy="4572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D6AF14-7C5F-45E0-94E3-67A1009E4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5CAD3F-663D-4025-85A1-ED8C73E57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982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1DA4E-C5CD-4215-83E3-212776E86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start the XAMPP control panel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12621-4B17-44A8-87E1-9487671AB7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 a Windows system, select the XAMPP Control Panel item from the Windows Start menu.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 a macOS system, open the Applications folder, open the XAMPP folder, and double-click the manager-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osx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application.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start and stop Apache or MySQL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Click on its Start or Stop button.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start Apache or MySQL automatically when your computer starts, please refer to the appendixes.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5A7E3E-6397-453B-809D-E349F8B2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B3CDF3-69A6-4B5D-8ADA-220D4EEA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2415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C1BF-024B-43D8-8224-C396F2E66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About XAMPP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DBB19-7783-4EDE-8160-D0578FF58B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XAMPP is a free, open-source web server package.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package includes Apache, MySQL, and an interpreter for PHP.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XAMPP can be easily installed.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XAMPP is available for Windows, macOS, and Linux systems (the X in XAMPP stands for cross-platform).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E0CF49-52FC-4334-A4C0-D79CDBB67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B926C0-33B9-47FC-91BC-1A9F59E49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7017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50BC9-C230-46DF-B5CE-D22EECB5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directories for a PHP app on a local server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107537ED-22FA-4343-BB5D-0B62AF6FB8E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3000" y="1143000"/>
            <a:ext cx="7999356" cy="2895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EA76B6-8040-426E-ADA8-F60F0CA1C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3E5EE1-BEFF-4972-8836-585AA4C13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820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70B19-B2AF-44C9-8F63-3D48338BA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structure for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book_apps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ex_starts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8BBCFE04-D606-4378-9945-87696A2D2F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0552" y="1153086"/>
            <a:ext cx="7933448" cy="448571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72A1AC-D143-416C-B63F-998DB6C0D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35044B-866F-4FFE-9596-757F0688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8638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2C61B-FCD6-467A-BD96-595E7BC00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deploy a PHP application on a local server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94990-55FB-449C-AA68-BDE0F89CCD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Copy all of the directories and files for an application to the \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xampp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\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htdocs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directory on the server.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deploy the downloadable applications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a local server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Copy the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book_apps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ex_starts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directories and all their contents to the \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xampp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\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htdocs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directory on the server.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deploy an application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an internet server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an FTP (File Transfer Protocol) program to upload the tested directories and files to the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htdocs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directory of the Apache web server.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1613B6-A399-48DD-969F-B051A818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8AC4CE-1216-47D7-9308-36E5FAAB7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69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E9D26-5792-42F0-9A99-3A57DF631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components of an HTTP URL</a:t>
            </a:r>
            <a:endParaRPr lang="en-US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59755E54-57AD-455B-B534-2B535FA624B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3000" y="1143000"/>
            <a:ext cx="6210635" cy="762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80706-2EF5-4AE6-BFB1-8F8373CE0A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9614" y="2154642"/>
            <a:ext cx="7391400" cy="2209799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happens if you omit parts of a URL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omit the protocol, the default of http:// will be used.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omit the filename, one of the default filenames for the Apache web server will be used: index.htm, index.html, or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index.php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omit the filename and there is no default file, Apache will display an index of the files and directories in the path.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5A59A-EABF-41E0-B690-981235E48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72A6B-C16F-4A95-8B67-07598CB63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solidFill>
                  <a:schemeClr val="bg1"/>
                </a:solidFill>
                <a:latin typeface="Arial Narrow" pitchFamily="34" charset="0"/>
              </a:rPr>
              <a:t>C1,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37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6846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4B84-BEA2-4E1D-A6F7-BAB216312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Requesting pages from an internet web server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E8177-D8AF-451B-AA88-D700EC9245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request for a specific page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http://www.murach.com/shop-books/all/index.php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request for the default (home) page of a website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http://www.murach.com/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Requesting applications from a local web server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request for the default page in an application directory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http://localhost/book_apps/ch01_product_discount/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request for a directory with no default page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http://localhost/book_apps/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6A3AF2-72C0-4408-8E6E-492E66409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602D78-45E9-485E-979D-7DC0184C3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5514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4DB13-98B0-411D-B616-AFA065D7D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index of the apps in 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book_apps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directory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CB18C645-F454-4329-89A9-E2EE9B78A36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219200"/>
            <a:ext cx="7315200" cy="341862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870429-FD17-467F-8BED-CF336F30E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417997-B417-48A6-866E-2BB92D9E9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2783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C632B-64A5-4B28-A4F3-0B3667BF9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Product Discount application in Chrome 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14B7BCF8-50C5-4B0A-A61E-C4460EF3C44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219200"/>
            <a:ext cx="7315200" cy="354090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80B69A-FD0C-4382-98FE-543D53271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B2FB5-AB0E-48A6-B2A3-13E8ECDC6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2177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167F1-E808-4F79-8813-E6F7A3AD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error displayed in Chrome 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983859A1-D0B5-4F36-A529-A9CE9FEB13D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7620" y="1143000"/>
            <a:ext cx="7311980" cy="354520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6125E4-ABAA-4C72-B1A5-FA90780D7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FE0695-7C65-40DB-946C-10738C7A4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1933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0A633-048A-4F45-AB87-D21411CA7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test a PHP page for the first time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BAA07-5298-40B0-B5A0-CEA07D8968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Make sure the Apache and MySQL servers are running.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Start a web browser and enter the URL for the application.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347345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Test the page by entering both valid and invalid data, clicking on all links, and so on.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retest a PHP page after you change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source code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Click the Reload or Refresh button in the browser.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523762-0DDA-4DAC-BE44-FC0672EDD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B102D2-7579-4C5F-A5A1-1B4869C3B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4507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C1EB7-0D1B-4074-B993-B63ADCB32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source code for a PHP page</a:t>
            </a:r>
            <a:endParaRPr lang="en-US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32FFF5A1-CF26-40ED-8ACE-6A162962992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540" y="1079928"/>
            <a:ext cx="4902660" cy="349207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A3A59-30BE-46E5-8C25-E35A499871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4800600"/>
            <a:ext cx="7391400" cy="1219200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view the source code for a page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Right-click the page and then select the View Page Source command.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46BCF-2385-43A4-8CC5-80E4E3CDC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05CFE-B1A4-45D9-BBCB-D50E39C54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solidFill>
                  <a:schemeClr val="bg1"/>
                </a:solidFill>
                <a:latin typeface="Arial Narrow" pitchFamily="34" charset="0"/>
              </a:rPr>
              <a:t>C1,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43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5812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DCFA8-7F6C-42CE-A9E5-0039D42D6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NetBeans with three files in a project open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8D154F80-17DB-4700-A389-40D08057B0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37199" y="1171750"/>
            <a:ext cx="6669602" cy="474309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1B4F89-72E4-49CF-8AF9-5793173E1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2F94FB-14F7-4BCB-954A-A8BF13B4B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026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48045-A9A0-4477-AE71-23BB56A69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work with NetBeans projects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D7F63-D1E7-440F-8F9B-D1D9601210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open a project, use the Open Project button in the toolbar.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start a new project, use the New Project button in the toolbar.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close a project, right-click on the project in the Projects tab and select the Close command from the resulting menu.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work with files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open a file, use the Projects tab to navigate to the file and then double-click the file.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start a new file, select the project and click the New File button in the toolbar.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DF47E-45DD-454A-B539-AB59C3FC1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5BEF8E-433F-4D96-84C8-CC1BBD7DA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9376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A99BA-030A-4D8F-8684-F229509F4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About NetBeans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E40E2-7B22-4C10-901E-EF25ECB3FA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NetBeans is an Integrated Development Environment (IDE) for developing PHP applications.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NetBeans can make it easier to create, edit, and test the HTML, CSS, and PHP files that you need for a web application.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About NetBeans projects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NetBeans project consists of a top-level directory that contains the subdirectories and files for an application.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NetBeans adds an </a:t>
            </a:r>
            <a:r>
              <a:rPr lang="en-US" sz="20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nbproject</a:t>
            </a: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subdirectory that contains the extra files that NetBeans needs for managing the project. 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note about right-clicking in macOS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enable right-clicking with macOS you can edit the system preferences for the mouse.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923857-8135-4448-99A5-C7E755888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DE1B6-3B0A-41A8-BAB0-42EDD20F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5820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60EC0-652C-4144-8121-AF950A85C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Auto-completion and error marking in NetBeans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AE3B4AD3-E8E4-4E1F-A36A-4F79F35762A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6472185" cy="4800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913AD2-7600-45FC-8049-76CF3BA19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E70DF6-A64F-4716-BD66-4F8EBB378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2773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ACF58-E6F3-413A-88D9-7601EBBFE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edit a PHP file with NetBeans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265F5-8E56-4491-8652-E0BC217C51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normal editing techniques as you enter PHP code.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When you see an auto-completion list, you can highlight an entry and press the Enter key to enter it into your code or you can double-click on it.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see a red error icon at the start of a line, you should fix whatever errors the line contains before you test the application.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see a yellow warning icon at the start of a line, you can hover the mouse over the icon to read the warning. Then, you can fix the issue if you want.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E3688D-9DBB-4B9C-9394-7608ECC53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1F358-F9AA-4328-B153-EA2D2C954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308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2E399-CF13-4E25-9E53-D2FBB3A6D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test a PHP application with NetBeans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383E37-3DFD-4BA1-8D56-8B8F626581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run the current project, click on the Run Project button in the toolbar or press F6.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run other projects, right-click on the project and select the Run command.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run a file, right-click on the file and select the Run command.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FDC5EF-258D-4D43-98D6-45FF63989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7DA2F-4D62-4E8E-B2E1-C5FB474C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278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AB557-A085-4512-8DA4-F8F235923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dialog box for starting a new project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CCA18243-9F00-4E8E-9575-F8E79C71A8C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24059" y="1143000"/>
            <a:ext cx="7308574" cy="3810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90231D-9F42-491B-AA31-861888737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CE6B23-5C82-4737-A1F2-7759C1546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2192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3B7E-5574-457F-997C-62E04C7CE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dialog box for configuring a project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A14CC17A-90A9-4274-9368-DC02E73BB27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29819" cy="3429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8CAFBD-649C-48D1-B446-2A5F12D7B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C5BF52-5831-48FB-9190-748E5BA44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435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5B5B2-FA52-415E-B584-7ED6BF210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check the run configuration for a project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63B1C-7DC1-48FA-9C4C-F13386FC48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Right-click on a project in the Projects tab and select the Properties command.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Then, click on Run Configuration in the Categories list and check the Project URL.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import a project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import a project, use the New Project command, but select PHP Application with Existing Sources in the Projects list.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This will step you through the import procedure.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the third step, you will be asked to check the run configuration. Here, you need to make sure the URL for running the project is correct.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F83BC9-7529-44DD-AD03-22AA2C841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3A092-E8D4-4DD8-AB9E-86DA03760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634766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s_with_titles_logo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MA accessible slides - new format.potx" id="{559EF3C0-4B4D-4009-8932-B7E9BB24B956}" vid="{207E6EB6-5B63-4C91-9F06-4D6B6B3F1B0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MMA accessible slides - new format</Template>
  <TotalTime>80</TotalTime>
  <Words>3059</Words>
  <Application>Microsoft Office PowerPoint</Application>
  <PresentationFormat>On-screen Show (4:3)</PresentationFormat>
  <Paragraphs>478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Arial Narrow</vt:lpstr>
      <vt:lpstr>Courier New</vt:lpstr>
      <vt:lpstr>Symbol</vt:lpstr>
      <vt:lpstr>Times New Roman</vt:lpstr>
      <vt:lpstr>Master slides_with_titles_logo</vt:lpstr>
      <vt:lpstr>Murach’s PHP and MySQL (4th Edition)</vt:lpstr>
      <vt:lpstr>Objectives (part 1)</vt:lpstr>
      <vt:lpstr>Objectives (part 2)</vt:lpstr>
      <vt:lpstr>Objectives (part 3)</vt:lpstr>
      <vt:lpstr>The architecture of a web application</vt:lpstr>
      <vt:lpstr>The architecture of the internet</vt:lpstr>
      <vt:lpstr>Key terms for a client-server architecture</vt:lpstr>
      <vt:lpstr>How a static web pages are processed with PHP</vt:lpstr>
      <vt:lpstr>A simple HTTP request</vt:lpstr>
      <vt:lpstr>Two protocols that web applications depend upon</vt:lpstr>
      <vt:lpstr>How dynamic web pages are processed with PHP</vt:lpstr>
      <vt:lpstr>Key terms for web page processing</vt:lpstr>
      <vt:lpstr>Web browsers</vt:lpstr>
      <vt:lpstr>Database servers</vt:lpstr>
      <vt:lpstr>Highlights in the history of PHP</vt:lpstr>
      <vt:lpstr>Highlights in the history of MySQL</vt:lpstr>
      <vt:lpstr>Highlights in the history of MySQL (continued)</vt:lpstr>
      <vt:lpstr>MySQL notes</vt:lpstr>
      <vt:lpstr>The first page of an application (index.html)</vt:lpstr>
      <vt:lpstr>The second page (display_discount.php)</vt:lpstr>
      <vt:lpstr>The HTML file (index.html) (part 1)</vt:lpstr>
      <vt:lpstr>The HTML file (index.html) (part 2)</vt:lpstr>
      <vt:lpstr>The CSS file (main.css) (part 1)</vt:lpstr>
      <vt:lpstr>The CSS file (main.css) (part 2)</vt:lpstr>
      <vt:lpstr>The PHP file (display_discount.php) (part 1)</vt:lpstr>
      <vt:lpstr>The PHP file (display_discount.php) (part 2)</vt:lpstr>
      <vt:lpstr>The PHP file (display_discount.php) (part 3)</vt:lpstr>
      <vt:lpstr>Notepad++ with three tabs open</vt:lpstr>
      <vt:lpstr>How to open files in Notepad++</vt:lpstr>
      <vt:lpstr>How to close the current file in Notepad++</vt:lpstr>
      <vt:lpstr>The XAMPP Control Panel</vt:lpstr>
      <vt:lpstr>How to start the XAMPP control panel</vt:lpstr>
      <vt:lpstr>About XAMPP</vt:lpstr>
      <vt:lpstr>The directories for a PHP app on a local server</vt:lpstr>
      <vt:lpstr>The structure for book_apps and ex_starts</vt:lpstr>
      <vt:lpstr>How to deploy a PHP application on a local server</vt:lpstr>
      <vt:lpstr>The components of an HTTP URL</vt:lpstr>
      <vt:lpstr>Requesting pages from an internet web server</vt:lpstr>
      <vt:lpstr>An index of the apps in the book_apps directory</vt:lpstr>
      <vt:lpstr>The Product Discount application in Chrome </vt:lpstr>
      <vt:lpstr>An error displayed in Chrome </vt:lpstr>
      <vt:lpstr>How to test a PHP page for the first time</vt:lpstr>
      <vt:lpstr>The source code for a PHP page</vt:lpstr>
      <vt:lpstr>NetBeans with three files in a project open</vt:lpstr>
      <vt:lpstr>How to work with NetBeans projects</vt:lpstr>
      <vt:lpstr>About NetBeans</vt:lpstr>
      <vt:lpstr>Auto-completion and error marking in NetBeans</vt:lpstr>
      <vt:lpstr>How to edit a PHP file with NetBeans</vt:lpstr>
      <vt:lpstr>How to test a PHP application with NetBeans</vt:lpstr>
      <vt:lpstr>The dialog box for starting a new project</vt:lpstr>
      <vt:lpstr>The dialog box for configuring a project</vt:lpstr>
      <vt:lpstr>How to check the run configuration for a 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Boehm</dc:creator>
  <cp:lastModifiedBy>Bethany Cabrera</cp:lastModifiedBy>
  <cp:revision>7</cp:revision>
  <cp:lastPrinted>2016-01-14T23:03:16Z</cp:lastPrinted>
  <dcterms:created xsi:type="dcterms:W3CDTF">2022-04-01T22:43:28Z</dcterms:created>
  <dcterms:modified xsi:type="dcterms:W3CDTF">2022-04-05T18:27:26Z</dcterms:modified>
</cp:coreProperties>
</file>