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9" r:id="rId1"/>
  </p:sldMasterIdLst>
  <p:notesMasterIdLst>
    <p:notesMasterId r:id="rId47"/>
  </p:notesMasterIdLst>
  <p:handoutMasterIdLst>
    <p:handoutMasterId r:id="rId4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00"/>
    <a:srgbClr val="20396D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80" autoAdjust="0"/>
    <p:restoredTop sz="96374" autoAdjust="0"/>
  </p:normalViewPr>
  <p:slideViewPr>
    <p:cSldViewPr>
      <p:cViewPr varScale="1">
        <p:scale>
          <a:sx n="110" d="100"/>
          <a:sy n="110" d="100"/>
        </p:scale>
        <p:origin x="159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4633A84-D730-4DB1-B585-7559B92CE5D8}" type="datetimeFigureOut">
              <a:rPr lang="en-US"/>
              <a:pPr>
                <a:defRPr/>
              </a:pPr>
              <a:t>4/20/2022</a:t>
            </a:fld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C669EC8-97E7-4C24-A864-1853E7508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857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2C5A2EE-74B4-4329-B2EC-6DFE0575E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556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numb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9298C-2E9E-4E3F-82C8-60A2EED58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609600"/>
            <a:ext cx="7772400" cy="457200"/>
          </a:xfrm>
        </p:spPr>
        <p:txBody>
          <a:bodyPr/>
          <a:lstStyle>
            <a:lvl1pPr>
              <a:defRPr sz="2400" b="1">
                <a:solidFill>
                  <a:srgbClr val="000099"/>
                </a:solidFill>
              </a:defRPr>
            </a:lvl1pPr>
          </a:lstStyle>
          <a:p>
            <a:r>
              <a:rPr lang="en-US" dirty="0"/>
              <a:t>Book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C75D4F1-CB37-4CE0-983C-8406904B2B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05000" y="1676400"/>
            <a:ext cx="5334000" cy="609600"/>
          </a:xfrm>
        </p:spPr>
        <p:txBody>
          <a:bodyPr/>
          <a:lstStyle>
            <a:lvl1pPr marL="0" indent="0" algn="ctr">
              <a:buNone/>
              <a:defRPr sz="3600" b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Chapter X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5D01CB5-9945-4C9B-9918-8CA19A7268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05000" y="2590800"/>
            <a:ext cx="5334000" cy="914400"/>
          </a:xfrm>
        </p:spPr>
        <p:txBody>
          <a:bodyPr/>
          <a:lstStyle>
            <a:lvl1pPr marL="0" indent="0" algn="ctr">
              <a:buNone/>
              <a:defRPr sz="4800" b="1"/>
            </a:lvl1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A27A70-7FFF-4919-9745-58612D63792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2022, Mike Murach &amp; Associates, Inc.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91E8C-669A-4FAF-AC57-930E4708DFF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90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391400" cy="487680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73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layout_2-line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740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0" y="1463040"/>
            <a:ext cx="7391400" cy="449580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2743200" y="6248400"/>
            <a:ext cx="3657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800" b="1" i="1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/>
              <a:t>Murach's C++ Programming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2018,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706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914400" y="1143000"/>
            <a:ext cx="7315200" cy="4800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222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B67ED070-8611-4D83-A3C6-478B6900305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914400" y="1143000"/>
            <a:ext cx="7315200" cy="4495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6200" y="6233011"/>
            <a:ext cx="2743200" cy="45720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67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_Text_Tab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B67ED070-8611-4D83-A3C6-478B6900305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914400" y="1143000"/>
            <a:ext cx="7315200" cy="1828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6200" y="6233011"/>
            <a:ext cx="2743200" cy="45720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4D9C3774-0346-4267-B01B-B6DD528B9FDC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914400" y="3810000"/>
            <a:ext cx="7315200" cy="2057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C062CE6-0142-4A17-BF14-B9B5257BF8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4400" y="3200400"/>
            <a:ext cx="7315200" cy="53340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insert text</a:t>
            </a:r>
          </a:p>
        </p:txBody>
      </p:sp>
    </p:spTree>
    <p:extLst>
      <p:ext uri="{BB962C8B-B14F-4D97-AF65-F5344CB8AC3E}">
        <p14:creationId xmlns:p14="http://schemas.microsoft.com/office/powerpoint/2010/main" val="2239102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Conso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391400" cy="27432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1295400" y="3892100"/>
            <a:ext cx="6934200" cy="2049956"/>
          </a:xfrm>
          <a:solidFill>
            <a:schemeClr val="bg1">
              <a:lumMod val="95000"/>
            </a:schemeClr>
          </a:solidFill>
          <a:ln w="31750" cmpd="thickThin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112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Console_Text_Conso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391400" cy="9906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4"/>
          <p:cNvSpPr>
            <a:spLocks noGrp="1"/>
          </p:cNvSpPr>
          <p:nvPr>
            <p:ph type="body" sz="quarter" idx="16"/>
          </p:nvPr>
        </p:nvSpPr>
        <p:spPr>
          <a:xfrm>
            <a:off x="1295400" y="2150899"/>
            <a:ext cx="6934200" cy="815635"/>
          </a:xfrm>
          <a:solidFill>
            <a:schemeClr val="bg1">
              <a:lumMod val="95000"/>
            </a:schemeClr>
          </a:solidFill>
          <a:ln w="31750" cmpd="thickThin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838200" y="3347534"/>
            <a:ext cx="7391400" cy="1496734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1295400" y="4982112"/>
            <a:ext cx="6934200" cy="885288"/>
          </a:xfrm>
          <a:solidFill>
            <a:schemeClr val="bg1">
              <a:lumMod val="95000"/>
            </a:schemeClr>
          </a:solidFill>
          <a:ln w="31750" cmpd="thickThin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291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so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1295400" y="1143000"/>
            <a:ext cx="6934200" cy="3200400"/>
          </a:xfrm>
          <a:solidFill>
            <a:schemeClr val="bg1">
              <a:lumMod val="95000"/>
            </a:schemeClr>
          </a:solidFill>
          <a:ln w="31750" cmpd="thickThin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901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Text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914400" y="1066800"/>
            <a:ext cx="7315200" cy="2514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38200" y="3733800"/>
            <a:ext cx="7391400" cy="2209799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C20,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202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_Text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BA428B99-D0BB-4B7F-A30C-E347F02920DF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914400" y="1143000"/>
            <a:ext cx="7315200" cy="2438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38200" y="3733800"/>
            <a:ext cx="7391400" cy="2209799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C20,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Tab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BA428B99-D0BB-4B7F-A30C-E347F02920DF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914400" y="3505200"/>
            <a:ext cx="7315200" cy="2438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38200" y="1143000"/>
            <a:ext cx="7391400" cy="2209799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C20,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984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Imag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914400" y="1066800"/>
            <a:ext cx="7315200" cy="2514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3730079"/>
            <a:ext cx="7391400" cy="457200"/>
          </a:xfrm>
        </p:spPr>
        <p:txBody>
          <a:bodyPr/>
          <a:lstStyle>
            <a:lvl1pPr marL="0" indent="0">
              <a:buNone/>
              <a:defRPr sz="2400" b="1">
                <a:solidFill>
                  <a:srgbClr val="000099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heading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5" hasCustomPrompt="1"/>
          </p:nvPr>
        </p:nvSpPr>
        <p:spPr>
          <a:xfrm>
            <a:off x="914400" y="4267200"/>
            <a:ext cx="7315200" cy="1676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C20,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147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Imag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12800" y="1062758"/>
            <a:ext cx="7391400" cy="2213842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12800" y="3319598"/>
            <a:ext cx="7315200" cy="2438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C20,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0972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Image_Text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12800" y="1062758"/>
            <a:ext cx="7391400" cy="1756642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12800" y="2895600"/>
            <a:ext cx="7315200" cy="163340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812800" y="4605202"/>
            <a:ext cx="7391400" cy="1414598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C20,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2460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Image_Text_Imag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12800" y="1062758"/>
            <a:ext cx="7391400" cy="918442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12800" y="2100398"/>
            <a:ext cx="7315200" cy="140480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812800" y="3581400"/>
            <a:ext cx="7391400" cy="918442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C20,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EF58C0E8-60FA-4BC0-AAD9-770871265AB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12800" y="4572000"/>
            <a:ext cx="7315200" cy="140480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716302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0" y="6172200"/>
            <a:ext cx="9144000" cy="685800"/>
          </a:xfrm>
          <a:prstGeom prst="rect">
            <a:avLst/>
          </a:prstGeom>
          <a:solidFill>
            <a:srgbClr val="20396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 bwMode="auto">
          <a:xfrm>
            <a:off x="76200" y="6248400"/>
            <a:ext cx="27432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5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/>
              <a:t>© 2022, Mike Murach &amp; Associates, Inc.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latin typeface="Arial Narrow" pitchFamily="34" charset="0"/>
              </a:defRPr>
            </a:lvl1pPr>
          </a:lstStyle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30" y="6397412"/>
            <a:ext cx="1228170" cy="23198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78" r:id="rId2"/>
    <p:sldLayoutId id="2147483689" r:id="rId3"/>
    <p:sldLayoutId id="2147483679" r:id="rId4"/>
    <p:sldLayoutId id="2147483686" r:id="rId5"/>
    <p:sldLayoutId id="2147483691" r:id="rId6"/>
    <p:sldLayoutId id="2147483680" r:id="rId7"/>
    <p:sldLayoutId id="2147483683" r:id="rId8"/>
    <p:sldLayoutId id="2147483681" r:id="rId9"/>
    <p:sldLayoutId id="2147483674" r:id="rId10"/>
    <p:sldLayoutId id="2147483687" r:id="rId11"/>
    <p:sldLayoutId id="2147483690" r:id="rId12"/>
    <p:sldLayoutId id="2147483676" r:id="rId13"/>
    <p:sldLayoutId id="2147483675" r:id="rId14"/>
    <p:sldLayoutId id="2147483684" r:id="rId15"/>
    <p:sldLayoutId id="2147483692" r:id="rId16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A39E6-CBAB-4D34-86FB-7A3994E32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Murach’s</a:t>
            </a:r>
            <a:r>
              <a:rPr lang="en-US" dirty="0"/>
              <a:t> PHP and MySQL (4</a:t>
            </a:r>
            <a:r>
              <a:rPr lang="en-US" baseline="30000" dirty="0"/>
              <a:t>th</a:t>
            </a:r>
            <a:r>
              <a:rPr lang="en-US" dirty="0"/>
              <a:t> Edition)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B4F3BF-E882-4FDD-BF7D-5A4B763B887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Chapter 20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16D83-BE49-4784-8094-3F5B093151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00200" y="2590800"/>
            <a:ext cx="5943600" cy="914400"/>
          </a:xfrm>
        </p:spPr>
        <p:txBody>
          <a:bodyPr/>
          <a:lstStyle/>
          <a:p>
            <a:r>
              <a:rPr lang="en-US" dirty="0"/>
              <a:t>A database-driven website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4957F-70DD-4276-9D6A-A8EA860A9AF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2022, Mike Murach &amp; Associates, Inc.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289623-2D1C-4227-9DEF-8261D6E5FD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790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67A47-4BC7-48E6-8297-399C1C18D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6EF283-2CC0-4A60-B68D-BEB2917F42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Applied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Develop database-driven websites using any of the skills in this chapter or this section.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Knowledge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use of a content management system for a database-driven application.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use of include files and the include path.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directory structure for a database-driven website.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CE1EEA-6FB1-431E-A2FE-E2E9414EB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4AB87C-EFDC-414B-A0D3-A7CA2D526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51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04C06-265B-4E02-B8B1-247634056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text that’s entered by the user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9A6B5E-754E-46D5-AB5C-063CE5A8F0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Fender Stratocaster is &lt;i&gt;the&lt;/i&gt; electric guitar design that changed the world. This guitar features a thicker bridge block for increased sustain and a more stable point of contact with the strings.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Features: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* Thicker bridge block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* 3-ply parchment pick guard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* Tinted neck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31FED2-C9B5-488F-98F3-B35DEAD1D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F3B84C-2E77-4072-A60F-D52A90912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740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28600-D91C-425C-891D-B3BED8576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HTML that’s generated by the system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0BA811-807C-4538-8B2B-32D0E3CD08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&lt;p&gt;The Fender Stratocaster is &lt;i&gt;the&lt;/i&gt; electric guitar design that changed the world. This guitar features a thicker bridge block for increased sustain and a more stable point of contact with the strings.&lt;/p&gt;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&lt;p&gt;Features:&lt;/p&gt;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&lt;li&gt;Thicker bridge block&lt;/li&gt;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&lt;li&gt;3-ply parchment pick guard&lt;/li&gt;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&lt;li&gt;Tinted neck&lt;/li&gt;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1A8AD8-6394-4D94-BC91-62AFDDB68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699263-D586-4E0E-B50A-ABBFDE7AD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178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954CB-DE5F-4623-8C5B-F7788318D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rules for this content management system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20223E-8991-4D41-B54A-1BEB8CB117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Use two returns to start a new paragraph.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Use an asterisk to mark items in a bulleted list.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Use one return between items in a bulleted list.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Use standard HMTL tags for bold and italics.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C02CF2-4F0C-4EB2-88B9-E735F3519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3A9E9B-7A80-4635-B748-9DB9E8DB5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823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6C471-3CF6-41D5-9EE3-4AA0392DF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util/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tags.php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1)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73A6F5-952A-48E1-A358-0EFD7C668A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function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add_tags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($text)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// Convert return characters to the Unix new lines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// Convert Windows characters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$text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str_replace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("\r\n", "\n", $text);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// Convert macOS characters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$text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str_replace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("\r", "\n", $text);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// Get an array of paragraphs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$paragraphs = explode("\n\n", $text);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80E0AF-9B2F-4969-89C0-49074395F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5AA88F-1197-4D43-8AA1-E81FF3731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872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0D30D-306F-47EC-9A66-1B90A28E5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util/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tags.php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2)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28AD69-D322-467B-94DF-E1F5D63E6B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// Add tags to each paragraph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$text = '';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foreach($paragraphs as $p)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$p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ltrim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($p);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first_char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substr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($p, 0, 1);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if ($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first_char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== '*')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// Add 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 and &lt;li&gt; tags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$p = '&lt;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&gt;' . $p . '&lt;/li&gt;&lt;/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&gt;';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$p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str_replace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("*", '&lt;li&gt;', $p);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$p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str_replace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("\n", '&lt;/li&gt;', $p);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} else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// Add &lt;p&gt; tags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$p = '&lt;p&gt;' . $p . '&lt;/p&gt;';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}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$text .= $p;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}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return $text;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C1B7D7-2DDE-43A0-9DEA-B9710E10C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B3D5E6-B213-4552-BD99-46D7E7D0F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587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D8828-DE8E-4304-ACC3-2267D720A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util/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tags.php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3)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65ABE3-10EB-4D76-8328-AB707AA753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function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get_first_paragraph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($text)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text_with_tags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add_tags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($text);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$i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strpos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text_with_tags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"&lt;/p&gt;");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return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substr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text_with_tags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3, $i-3);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?&gt;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FD4C69-C0E1-4E00-87ED-1FA044341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BD1041-BB41-42D0-992B-811A69F9C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321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4C33C-07DB-4C19-8EF8-81EA2DBDC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Code statements that use the tag functions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13314-A4CF-4989-9CC6-9FEA44B373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description_with_tags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add_tags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($product-&gt;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getDescription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());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echo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get_first_paragraph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($product-&gt;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getDescription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()); 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45AD44-24A9-4991-BF72-399480313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E4F7A1-59C0-4439-82F5-2702D90AC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911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4E1EBFE-2184-4731-9AD3-A12011ED6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Home page for the Guitar Shop website</a:t>
            </a:r>
            <a:endParaRPr lang="en-US" dirty="0"/>
          </a:p>
        </p:txBody>
      </p:sp>
      <p:pic>
        <p:nvPicPr>
          <p:cNvPr id="8" name="Content Placeholder 7" descr="Title describes slide">
            <a:extLst>
              <a:ext uri="{FF2B5EF4-FFF2-40B4-BE49-F238E27FC236}">
                <a16:creationId xmlns:a16="http://schemas.microsoft.com/office/drawing/2014/main" id="{02160FD0-1E01-4CE2-BDA3-E7E530EEEE6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4400" y="1143000"/>
            <a:ext cx="7315200" cy="452236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39964E-7179-4D83-B987-6BFD73B6E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058EE1-8594-4AF7-B9C3-3FC57C7A0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458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36E3C15-4D4D-4C6F-9E71-C5421B654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40323"/>
            <a:ext cx="7315200" cy="738664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directory structure for the website 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starting from 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htdocs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book_apps</a:t>
            </a:r>
            <a:endParaRPr lang="en-US" dirty="0"/>
          </a:p>
        </p:txBody>
      </p:sp>
      <p:pic>
        <p:nvPicPr>
          <p:cNvPr id="8" name="Content Placeholder 7" descr="Title describes slide">
            <a:extLst>
              <a:ext uri="{FF2B5EF4-FFF2-40B4-BE49-F238E27FC236}">
                <a16:creationId xmlns:a16="http://schemas.microsoft.com/office/drawing/2014/main" id="{CD86EEBF-4580-4CA0-84F7-2177B3DF28E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88036" y="1407902"/>
            <a:ext cx="4274564" cy="369749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A4EDC1-767F-4A35-B259-1C1B337A9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E28C18-E9FE-483A-A9C0-A37FD2B15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832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F88C0-9915-4345-9385-23A35623C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Files in the application’s root directory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DE8EDD-2684-4F4D-AC7A-6EE17CAEBE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index.php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home_view.php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main.css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88A742-51DC-4211-8FF6-738042C69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9C4800-46F4-42D5-BBCF-524BE0C6F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513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54463-AE52-4B91-BE94-094A8CD20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util/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main.php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E6F362-3754-4A00-B19B-61983DEB7F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Get the document root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doc_root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(INPUT_SERVER, 'DOCUMENT_ROOT');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Get the application path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uri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(INPUT_SERVER, 'REQUEST_URI');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dirs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explode('/',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uri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app_path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'/' .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dirs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[1] . '/' .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dirs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[2] . '/';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// Set the include path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set_include_path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doc_root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app_path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?&gt;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510344-81AC-4CCC-906D-A4A98425A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7785BD-9CF3-40F6-A31A-3AD555929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021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34802-7EBD-44AC-90E5-679BDFFDA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view/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header.php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EEB37B-0752-4CDB-BE92-9B81560F6E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&lt;!DOCTYPE html&gt;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&lt;html&gt;   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&lt;!-- the head section --&gt;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&lt;head&gt;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&lt;title&gt;My Guitar Shop&lt;/title&gt;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&lt;link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="stylesheet"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href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="&lt;?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app_path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?&gt;main.css" /&gt;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&lt;/head&gt;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&lt;!-- the body section --&gt;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&lt;body&gt;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&lt;header&gt;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&lt;h1&gt;My Guitar Shop&lt;/h1&gt;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&lt;/header&gt;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&lt;main&gt;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8ED19C-B448-4C6C-8D36-2BC960CD6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A0BBCA-730C-4B7D-8D13-6B4824EF3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4810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940EB-BC3C-44EB-B363-F04274C93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view/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sidebar.php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1)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DB3C8-9A5C-449D-AB00-3AF5DD1383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&lt;aside&gt;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&lt;!-- These links are for testing only.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Remove them from a production application. --&gt;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&lt;h2&gt;Links&lt;/h2&gt;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&lt;li&gt;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&lt;a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href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="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</a:t>
            </a:r>
            <a:r>
              <a:rPr lang="en-US" sz="16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app_path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?&gt;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"&gt;Home&lt;/a&gt;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&lt;/li&gt;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&lt;li&gt;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&lt;a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href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="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</a:t>
            </a:r>
            <a:r>
              <a:rPr lang="en-US" sz="16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app_path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 'admin'; ?&gt;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Admin&lt;/a&gt;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&lt;/li&gt;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&lt;/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41DF18-826D-4E7C-B8DA-70EB64646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916A8A-3604-45DF-B7EA-AC1CA94F3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188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DA8E6-1542-4458-B91F-F85944130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view/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sidebar.php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2)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24E1F7-9C3D-41B7-910C-018CB3676F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&lt;h2&gt;Categories&lt;/h2&gt;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&lt;!-- display links for all categories --&gt;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foreach ($categories as $category) : ?&gt;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&lt;li&gt;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&lt;a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href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="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</a:t>
            </a:r>
            <a:r>
              <a:rPr lang="en-US" sz="16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app_path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 'catalog' .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'?action=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list_products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 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'&amp;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amp;category_id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=' 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$category-&gt;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 ?&gt;"&gt;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$category-&gt;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 ?&gt;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&lt;/a&gt;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&lt;/li&gt;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endforeach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?&gt;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&lt;li&gt;&amp;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nbsp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;&lt;/li&gt;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&lt;/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&lt;/aside&gt;</a:t>
            </a:r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2F7089-B82F-426A-80F0-6DAED0C5C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6ABB9B-5287-4029-AB32-77B643780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012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1B04B-9670-4929-ADCC-0BE6B7F8D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view/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sidebar_admin.php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1)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66FA93-092E-4A39-ABCD-F4D81C8E7C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&lt;aside&gt;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&lt;h2&gt;Links&lt;/h2&gt;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&lt;li&gt;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&lt;a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href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="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</a:t>
            </a:r>
            <a:r>
              <a:rPr lang="en-US" sz="16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app_path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?&gt;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"&gt;Home&lt;/a&gt;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&lt;/li&gt;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&lt;li&gt;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&lt;a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href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="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</a:t>
            </a:r>
            <a:r>
              <a:rPr lang="en-US" sz="16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app_path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 'admin'; ?&gt;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Admin&lt;/a&gt;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&lt;/li&gt;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&lt;/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288F54-4FB1-4BB2-9DB3-E29D9BA1B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04C25B-B7F9-48D4-86C7-E02E985A5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1574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30C9B-E5F9-4FEA-AA88-3A86A38BD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view/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sidebar_admin.php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2)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6DE533-9889-477A-A721-099712F01E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&lt;h2&gt;Categories&lt;/h2&gt;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&lt;!-- display links for all categories --&gt;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foreach ($categories as $category) : ?&gt;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&lt;li&gt;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&lt;a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href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="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</a:t>
            </a:r>
            <a:r>
              <a:rPr lang="en-US" sz="1600" b="1" dirty="0" err="1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app_path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en-US" sz="1600" b="1" dirty="0"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'admin/product'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'?action=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list_products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 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'&amp;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amp;category_id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=' 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$category-&gt;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 ?&gt;"&gt;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$category-&gt;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 ?&gt;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&lt;/a&gt;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&lt;/li&gt;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endforeach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?&gt;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&lt;/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&lt;/aside&gt;</a:t>
            </a:r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234939-2F31-47EA-B7AC-0E1CDC745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382DA4-DF02-4C24-90C6-76C1A0D3B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2167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91536-683D-4B7B-8FE5-CDCFDDCC7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Three methods of the model/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8E94A0-8358-483C-95C1-F410B7CAFB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 function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getImageFilename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image_filename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$this-&gt;code . '_m.png';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return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image_filename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 function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getImagePath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(string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app_path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image_path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app_path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 'images/' 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$this-&gt;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getImageFilename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return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image_path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 function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getImageAltText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image_alt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'Image: ' . $this-&gt;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getImageFilename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return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image_alt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FC83B2-654E-473E-BF7F-B69BB775D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9B8BBB-EC5B-46E2-976D-658FFFFA2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639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033C0-E6A4-4E96-B272-5231D8121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view/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1)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897AE5-FDDC-45FF-8129-02768F8656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&lt;h1&gt;&lt;?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$product-&gt;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getName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 ?&gt;&lt;/h1&gt;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&lt;div id="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left_column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&lt;p&gt;&lt;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img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src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="&lt;?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echo $product-&gt;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getImagePath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app_path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 ?&gt;"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alt="&lt;?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echo $product-&gt;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getImageAltText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 ?&gt;" /&gt;&lt;/p&gt;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&lt;/div&gt;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&lt;div id="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right_column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&lt;p&gt;&lt;b&gt;List Price:&lt;/b&gt;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'$' . $product-&gt;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getPrice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 ?&gt;&lt;/p&gt;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&lt;p&gt;&lt;b&gt;Discount:&lt;/b&gt;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$product-&gt;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getDiscountPercentFormatted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 . '%'; ?&gt;&lt;/p&gt;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&lt;p&gt;&lt;b&gt;Your Price:&lt;/b&gt;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'$' 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$product-&gt;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getDiscountPriceFormatted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 ?&gt;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(You save 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'$' 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$product-&gt;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getDiscountAmountFormatted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 ?&gt;)&lt;/p&gt;</a:t>
            </a:r>
          </a:p>
          <a:p>
            <a:endParaRPr lang="en-US" sz="1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FD17D5-3ECA-4445-B4B2-B17CCA02C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18EB96-0AF7-4271-BFD9-7E5DB25D6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3227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69371-5A52-4A05-8263-E14890679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view/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2)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3FF02-CA88-4CD5-9317-7F54A1A7D1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&lt;form action="&lt;?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app_path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 'cart' ?&gt;"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method="post"&gt;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&lt;input type="hidden" name="action" value="add"&gt;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&lt;input type="hidden" name="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value="&lt;?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$product-&gt;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 ?&gt;"&gt;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&lt;b&gt;Quantity:&lt;/b&gt;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&lt;input type="text" name="quantity" value="1"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size="2"&gt;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&lt;input type="submit" value="Add to Cart"&gt;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&lt;/form&gt;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&lt;h2 class="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no_bottom_margin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"&gt;Description&lt;/h2&gt;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add_tags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($product-&gt;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getDescription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()); ?&gt;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&lt;/div&gt;</a:t>
            </a:r>
            <a:endParaRPr lang="en-US" sz="1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B5FDE1-161E-4A04-A3CD-71A96DADF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C5ED80-A293-423F-BEA6-77C61BBF4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8725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C4A0473-1E12-446B-B7AC-A774C88D8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 List page: Product Catalog application</a:t>
            </a:r>
            <a:endParaRPr lang="en-US" dirty="0"/>
          </a:p>
        </p:txBody>
      </p:sp>
      <p:pic>
        <p:nvPicPr>
          <p:cNvPr id="8" name="Content Placeholder 7" descr="Title describes slide">
            <a:extLst>
              <a:ext uri="{FF2B5EF4-FFF2-40B4-BE49-F238E27FC236}">
                <a16:creationId xmlns:a16="http://schemas.microsoft.com/office/drawing/2014/main" id="{178BFB0C-2A27-46ED-9504-A57D6F1BDB2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4400" y="1142999"/>
            <a:ext cx="7315200" cy="375411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135549-6736-49A7-AA2A-33F355587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934284-AD99-48F6-819E-8D63EEDF6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9294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2F85591-44EF-41A7-9A79-1BFB650E9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 View page: Product Catalog application</a:t>
            </a:r>
            <a:endParaRPr lang="en-US" dirty="0"/>
          </a:p>
        </p:txBody>
      </p:sp>
      <p:pic>
        <p:nvPicPr>
          <p:cNvPr id="8" name="Content Placeholder 7" descr="Title describes slide">
            <a:extLst>
              <a:ext uri="{FF2B5EF4-FFF2-40B4-BE49-F238E27FC236}">
                <a16:creationId xmlns:a16="http://schemas.microsoft.com/office/drawing/2014/main" id="{AE1F9EA0-23E1-4072-B227-B7988A0A649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8754" y="1142999"/>
            <a:ext cx="7158446" cy="476116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01440C-9F27-4B15-98C1-CC840493D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C89881-9B38-4291-BD43-CB5F61699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8048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F1A86-4A28-4387-A9B2-BFE0B2550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catalog/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index.php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1)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AF1E06-D4D6-48FE-827D-2F707CD440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require_once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('../util/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main.php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require_once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('../util/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tags.php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require_once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('../model/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database.php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require_once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('../model/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product_db.php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require_once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('../model/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category_db.php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require_once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('../model/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product.php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require_once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('../model/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category.php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$action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(INPUT_POST, 'action');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($action == NULL)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$action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(INPUT_GET, 'action');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if ($action == NULL)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$action = '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list_products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}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AF070F-5DE1-4E3D-8CDC-ABCED7DFC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93AB14-E827-4413-85D2-458D7227E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6556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09EC0-52E3-405A-8613-6A91F2045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catalog/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index.php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2)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8E368-30A2-450C-9B2F-AD18C07931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696200" cy="48768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switch ($action)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case '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list_products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// get current category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(INPUT_GET,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'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', FILTER_VALIDATE_INT);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if ($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== NULL ||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=== FALSE)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1;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}               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// get categories and products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current_category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CategoryDB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getCategory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$categories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CategoryDB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getCategories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$products =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ProductDB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getProductsByCategory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// display view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include('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product_list.php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break;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1B5BAA-FE98-40AC-ADD1-E8A4BAC2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65CB60-0CBB-4287-9C64-A8C091F3C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5285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95383-EE62-4E1C-87EA-21AFFCFE6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catalog/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index.php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3)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CCA135-8273-415C-9FC6-B8D01E2B30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467600" cy="48768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case '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view_product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$categories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CategoryDB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getCategories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// get product data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(INPUT_GET, '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',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FILTER_VALIDATE_INT);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$product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ProductDB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getProduct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// display product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include('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product_view.php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break;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?&gt;</a:t>
            </a:r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399B14-A324-461D-9CD6-FD116167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736BAB-DE1C-447D-B1AE-E03D699F9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1120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76F9B-BEC7-4CA9-AEBE-69354AC2D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catalog/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product_list.php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41F42-2E05-428D-8050-1D7F862270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include '../view/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header.php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'; ?&gt;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include '../view/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sidebar.php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'; ?&gt;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&lt;section&gt;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&lt;h1&gt;&lt;?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current_category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-&gt;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getName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 ?&gt;&lt;/h1&gt;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if (count($products) == 0) : ?&gt;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&gt;&lt;li&gt;There are no products in this category.&lt;/li&gt;&lt;/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else: ?&gt;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foreach ($products as $product) : ?&gt;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&lt;li&gt;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&lt;a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href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="?action=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view_product&amp;amp;product_id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echo $product-&gt;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 ?&gt;"&gt;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$product-&gt;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getName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 ?&gt;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&lt;/a&gt;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&lt;/li&gt;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endforeach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?&gt;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&lt;/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endif; ?&gt;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&lt;/section&gt;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include '../view/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footer.php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'; ?&gt;</a:t>
            </a:r>
          </a:p>
          <a:p>
            <a:endParaRPr lang="en-US" sz="1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2A9C72-3BAB-4B9E-8A39-AD5925997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7F3AF-86D4-4C9E-AB21-ABA91A069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751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FA12D-00B3-4CD9-8F56-30D05C7CB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catalog/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product_view.php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71AFF6-21A3-4E66-ABB8-F6A56A6FA7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include '../view/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header.php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'; ?&gt;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include '../view/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sidebar.php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'; ?&gt;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&lt;section&gt;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&lt;!-- display product --&gt;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include '../view/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product.php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'; ?&gt;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&lt;/section&gt;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include '../view/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footer.php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'; ?&gt;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6EF41B-971A-4CE4-BBF1-50C0AAD38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A4764A-F655-4E49-9CBC-529E1F8A2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4219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7B0B6DC-F6BF-4822-8496-6A166940E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 View page: Product Manager application</a:t>
            </a:r>
            <a:endParaRPr lang="en-US" dirty="0"/>
          </a:p>
        </p:txBody>
      </p:sp>
      <p:pic>
        <p:nvPicPr>
          <p:cNvPr id="8" name="Content Placeholder 7" descr="Title describes slide">
            <a:extLst>
              <a:ext uri="{FF2B5EF4-FFF2-40B4-BE49-F238E27FC236}">
                <a16:creationId xmlns:a16="http://schemas.microsoft.com/office/drawing/2014/main" id="{C42A72B6-3E45-4CDF-B75D-1E4D18A2E51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43000" y="1143000"/>
            <a:ext cx="6155851" cy="48006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59EF1A-8998-4E4B-8D29-B396F3AD1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AB44D1-B553-4C6D-B3B3-9D4230A51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9182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67C0EFD-5738-4F52-B89F-0A5270A8C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 Add/Edit page: Product Manager app</a:t>
            </a:r>
            <a:endParaRPr lang="en-US" dirty="0"/>
          </a:p>
        </p:txBody>
      </p:sp>
      <p:pic>
        <p:nvPicPr>
          <p:cNvPr id="8" name="Content Placeholder 7" descr="Title describes slide">
            <a:extLst>
              <a:ext uri="{FF2B5EF4-FFF2-40B4-BE49-F238E27FC236}">
                <a16:creationId xmlns:a16="http://schemas.microsoft.com/office/drawing/2014/main" id="{998A87AF-D213-4DF6-8583-BE75DFCA7C0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4400" y="1143000"/>
            <a:ext cx="7315200" cy="448329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BECBF1-E765-4C59-B083-1952AEDE2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F992F6-EA3C-4A38-86E5-1C72B79F8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7570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A01E9-EC6C-4598-8478-88E8E74AC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admin/product/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index.php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1)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B9E2FC-0651-4863-BD72-F2A6417672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require_once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('../../util/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main.php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require_once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('../../util/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tags.php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require_once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('../../model/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database.php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require_once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('../../model/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product_db.php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require_once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('../../model/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category_db.php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require_once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('../../model/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product.php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require_once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('../../model/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category.php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$action =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(INPUT_POST, 'action');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($action == NULL)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$action =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(INPUT_GET, 'action');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if ($action == NULL)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$action = '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list_products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}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endParaRPr lang="en-US" sz="1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2FFDDE-6838-4451-916D-1CAEBC2FD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AF9DBF-ED14-45C6-88FB-9EC34167A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0909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8CA3F-9B34-4E4A-9066-1EAAD984A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admin/product/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index.php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2)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A656F-29BB-491A-983B-CF67D7E4A5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switch ($action)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case '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list_products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(INPUT_GET,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'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', FILTER_VALIDATE_INT);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if ($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=== FALSE ||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=== NULL)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1;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}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$categories =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CategoryDB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getCategories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               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current_category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CategoryDB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getCategory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$products =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ProductDB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getProductsByCategory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include('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product_list.php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break;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case '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view_product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$categories =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CategoryDB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getCategories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(INPUT_GET, '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',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FILTER_VALIDATE_INT);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$product =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ProductDB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getProduct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include('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product_view.php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break;</a:t>
            </a:r>
          </a:p>
          <a:p>
            <a:endParaRPr lang="en-US" sz="1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EBC8F6-5A52-4618-AF76-06C0F5569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D17E79-6DDD-42A5-8A04-F60504AC9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2871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9F996-34C1-4580-BA96-C4D89A32D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admin/product/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index.php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3)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A8D676-A27C-4E88-887F-4C77C7D6F3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case '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delete_product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(INPUT_POST,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'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', FILTER_VALIDATE_INT);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(INPUT_POST,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'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', FILTER_VALIDATE_INT);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ProductDB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deleteProduct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header("Location: .?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break;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case '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show_add_edit_form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$categories =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CategoryDB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getCategories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(INPUT_GET, '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',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FILTER_VALIDATE_INT);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if ($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== NULL)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(INPUT_POST,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'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', FILTER_VALIDATE_INT);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}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if (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isset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))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$product =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ProductDB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getProduct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}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include('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product_add_edit.php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break;</a:t>
            </a:r>
            <a:endParaRPr lang="en-US" sz="1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5EF0D5-048B-4AEC-8FBF-DED686C9E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D77FA-C719-4DE7-AF1D-561C01AA9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9893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4F99D-B0DF-4109-B1DA-8CCA7768F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admin/product/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index.php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4)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E88A36-5EA7-4B80-BA6B-84222F0658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case '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add_product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':       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(INPUT_POST,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'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', FILTER_VALIDATE_INT);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$code =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(INPUT_POST, 'code');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$name =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(INPUT_POST, 'name');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$description =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(INPUT_POST,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'description');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$price =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(INPUT_POST, 'price',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FILTER_VALIDATE_FLOAT);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discount_percent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INPUT_POST, '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discount_percent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FILTER_VALIDATE_FLOAT);        </a:t>
            </a:r>
            <a:endParaRPr lang="en-US" sz="1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0C70A7-CE02-493D-AA4D-0A6DB0DC3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36AB55-6E0E-473B-82D6-E821B50F2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1273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55EB7-6F62-40F4-B96B-6C75638B2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admin/product/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index.php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5)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F7FC59-2ED3-4519-A36A-FD533E0363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if ($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=== FALSE ||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$code == NULL || $name == NULL ||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$description == NULL ||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$price === FALSE ||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discount_percent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=== FALSE) {           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$error = 'Invalid product data.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Check all fields and try again.';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include('../../errors/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error.php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} else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$category = new Category($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"");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$product = new Product($category, $code,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$name, $description, $price,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discount_percent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ProductDB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addProduct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($product);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// display added product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header("Location: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.?action=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view_product&amp;product_id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}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break;</a:t>
            </a:r>
            <a:endParaRPr lang="en-US" sz="1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3DC146-23FA-4045-9738-F5437871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E4FA38-1F89-4489-99E8-E7491C77A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1269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CCC2D-1E3B-43DC-BBDE-A5FB0B2A5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admin/product/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index.php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6)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60227B-8CCC-445D-AEDF-E22A371992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case '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update_product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(INPUT_POST, '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',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FILTER_VALIDATE_INT);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(INPUT_POST, '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',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FILTER_VALIDATE_INT);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$code =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(INPUT_POST, 'code');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$name =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(INPUT_POST, 'name');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$description =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(INPUT_POST, 'description');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$price =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(INPUT_POST, 'price',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FILTER_VALIDATE_FLOAT);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discount_percent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filter_input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(INPUT_POST,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'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discount_percent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        </a:t>
            </a:r>
            <a:endParaRPr lang="en-US" sz="1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44F790-2F06-4BD8-ABE1-1A94CB5A0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BC4087-49F4-4AE6-A71D-F26702B97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903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0AEE7-1F27-4368-9770-D84F71F65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admin/product/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index.php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7)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479F0C-8561-4F22-897A-8D4F7BE55B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if ($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=== FALSE || 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=== FALSE ||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$code == NULL || $name == NULL ||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$description == NULL || $price === FALSE ||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discount_percent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=== FALSE) {           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$error = 'Invalid product data.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Check all fields and try again.';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include('../../errors/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error.php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} else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$category = new Category($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"");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$product = new Product($category, $code, $name,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$description, $price, 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discount_percent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$product-&gt;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setID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ProductDB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::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updateProduct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($product);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// display updated product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header("Location: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.?action=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view_product&amp;product_id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=$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}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break;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?&gt;</a:t>
            </a:r>
            <a:endParaRPr lang="en-US" sz="1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9C5051-FA7A-4CDD-8E56-187FDF7B3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D8B7F6-76F0-4346-9289-9BD11BF56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1086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A89A2-6E55-461D-A2CA-B822BCA12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admin/product/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product_view.php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1)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333854-3F49-43F7-952E-245D32345E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543800" cy="48768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include '../../view/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header.php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'; ?&gt;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include '../../view/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sidebar_admin.php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'; ?&gt;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&lt;section&gt;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&lt;h1&gt;Product Manager - View Product&lt;/h1&gt;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&lt;!-- display product --&gt;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include '../../view/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product.php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'; ?&gt;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&lt;!-- display buttons --&gt;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&lt;div class="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last_paragraph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&lt;form action="." method="post"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id="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edit_button_form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&lt;input type="hidden" name="action"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value="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show_add_edit_form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"/&gt;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&lt;input type="hidden" name="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value="&lt;?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$product-&gt;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 ?&gt;" /&gt;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&lt;input type="hidden" name="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value="&lt;?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echo $product-&gt;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getCategory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()-&gt;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 ?&gt;" /&gt;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&lt;input type="submit" value="Edit Product" /&gt;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&lt;/form&gt;</a:t>
            </a:r>
          </a:p>
          <a:p>
            <a:endParaRPr lang="en-US" sz="1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7D7484-4F9F-49F2-AA79-2B51CB580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D198EC-D202-4E30-A996-D130F2468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9095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22ED8-2BDA-42AB-9F1B-BAE7EABDE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admin/product/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product_view.php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2)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03773-4BC1-451F-8A68-244A8688D6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467600" cy="48768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&lt;form action="." method="post" 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&lt;input type="hidden" name="action"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value="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delete_product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"/&gt;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&lt;input type="hidden" name="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value="&lt;?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$product-&gt;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 ?&gt;" /&gt;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&lt;input type="hidden" name="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value="&lt;?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echo $product-&gt;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getCategory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()-&gt;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 ?&gt;" /&gt;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&lt;input type="submit" value="Delete Product"/&gt;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&lt;/form&gt;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&lt;/div&gt;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&lt;/section&gt;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include '../../view/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footer.php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';</a:t>
            </a:r>
            <a:endParaRPr lang="en-US" sz="1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D0B4E2-5E1C-4AA2-B663-102F1249D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F91465-F93C-40AD-8C38-EA307C292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7263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26433BF-A733-4A85-A9A2-B96F46B31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5989"/>
            <a:ext cx="7239000" cy="738664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admin/product/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product_add_edit.php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1)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A252167-9C88-4C2D-9FC8-91096C3A33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include '../../view/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header.php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'; ?&gt;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include '../../view/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sidebar_admin.php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'; ?&gt;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(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isset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($product))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heading_text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'Edit Product';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$action = '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update_product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$product-&gt;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getCategory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()-&gt;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$code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htmlspecialchars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($product-&gt;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getCode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$name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htmlspecialchars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($product-&gt;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$price = $product-&gt;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$discount = $product-&gt;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getDiscountPercent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$description =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htmlspecialchars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($product-&gt;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getDescription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());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CEEA9A-53EE-4833-A302-41233B602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A58948-0033-4A07-B12B-161F2252C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9706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760FE-E650-4CF4-981A-780088F86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product_add_edit.php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2)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867900-831E-4FC1-B575-590FFE4B57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 else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heading_text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'Add Product';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$action = '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add_product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'';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$code = '';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$name = '';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$price = '';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$discount = '';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$description = '';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?&gt;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D37A7F-6CAA-4375-88EE-B326E5453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979296-0A29-4261-AEDE-B1FD8CDFA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6559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7D5A5-DA4E-420C-94BF-FF7DBC50E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product_add_edit.php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3)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BC71E-6DE7-4426-AFEA-5F14138062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543800" cy="48768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&lt;section&gt;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&lt;h1&gt;Product Manager - 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heading_text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?&gt;&lt;/h1&gt; 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&lt;form action="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index.php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method="post"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id="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add_edit_product_form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&lt;input type="hidden" name="action"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value="&lt;?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$action; ?&gt;" /&gt;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&lt;input type="hidden" name="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value="&lt;?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?&gt;" /&gt;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&lt;input type="hidden" name="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value="&lt;?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?&gt;" /&gt;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&lt;label&gt;Category:&lt;/label&gt;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&lt;select name="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foreach ($categories as $category) :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$selected = '';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if ($category-&gt;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 == $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category_id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{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$selected = 'selected';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}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?&gt;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431AF2-C5CB-4081-BA3A-27B669B83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C02DD9-2774-43B2-A167-08886C867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7036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C01D-A446-4A0A-A77C-A12B0EE59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product_add_edit.php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4)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8BEB54-7E51-4C1C-95DA-1863035AD1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&lt;option value="&lt;?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echo $category-&gt;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 ?&gt;"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$selected; ?&gt;&gt;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$category-&gt;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(); ?&gt;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&lt;/option&gt;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endforeach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?&gt;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&lt;/select&gt;&lt;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&lt;label&gt;Code:&lt;/label&gt;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&lt;input type="text" name="code"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value="&lt;?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$code; ?&gt;"&gt;&lt;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&lt;label&gt;Name:&lt;/label&gt;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&lt;input type="text" name="name"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value="&lt;?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$name; ?&gt;"&gt;&lt;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&lt;label&gt;List Price:&lt;/label&gt;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&lt;input type="text" name="price"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value="&lt;?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$price; ?&gt;"&gt;&lt;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86F9D3-2200-48FF-9D7E-D6C3F0D7F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C5C2C5-B40F-4D76-B8BD-C08B6EA6A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8839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E1CEB-A3F5-4933-9427-5E0852426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product_add_edit.php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5)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8E73A0-4945-459D-A8AB-F1F32E5FEF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&lt;label&gt;Discount Percent:&lt;/label&gt;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&lt;input type="text" name="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discount_percent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value="&lt;?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$discount; ?&gt;"&gt;&lt;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&lt;label&gt;Description:&lt;/label&gt;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textarea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name="description" rows="10"&gt;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echo $description; ?&gt;&lt;/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textarea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&lt;label&gt;&amp;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nbsp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;&lt;/label&gt;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&lt;input type="submit" value="Submit"&gt;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&lt;/form&gt;</a:t>
            </a:r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152A04-A047-4156-8E35-C3A03247C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13BB79-CBCA-48AF-A6F9-C6D1E780B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0182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9E65E-9CE0-47B0-A50A-40859B676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 err="1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product_add_edit.php</a:t>
            </a: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file (part 6)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62CE0D-AABF-4391-90FA-7FB5820EFA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543800" cy="48768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&lt;div id="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formatting_directions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"&gt;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&lt;h2&gt;How to format the Description entry&lt;/h2&gt;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&lt;li&gt;Use two returns to start a new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paragraph.&lt;/li&gt;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&lt;li&gt;Use an asterisk to mark items in a bulleted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list.&lt;/li&gt;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&lt;li&gt;Use one return between items in a bulleted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list.&lt;/li&gt;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&lt;li&gt;Use standard HMTL tags for bold and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italics.&lt;/li&gt;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&lt;/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&lt;/div&gt;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&lt;/section&gt;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65151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&lt;?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include '../../view/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footer.php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'; ?&gt;</a:t>
            </a:r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AA4032-E104-43B3-8CEF-F7327A7FB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134E6D-7682-452E-AB9A-6E6FEA204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C20,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095747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slides_with_titles_logo">
  <a:themeElements>
    <a:clrScheme name="Master slid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ster sl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slide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MA accessible slides - new format.potx" id="{559EF3C0-4B4D-4009-8932-B7E9BB24B956}" vid="{207E6EB6-5B63-4C91-9F06-4D6B6B3F1B02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MMA accessible slides - new format</Template>
  <TotalTime>1104</TotalTime>
  <Words>4830</Words>
  <Application>Microsoft Office PowerPoint</Application>
  <PresentationFormat>On-screen Show (4:3)</PresentationFormat>
  <Paragraphs>665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Arial</vt:lpstr>
      <vt:lpstr>Arial Narrow</vt:lpstr>
      <vt:lpstr>Courier New</vt:lpstr>
      <vt:lpstr>Symbol</vt:lpstr>
      <vt:lpstr>Times New Roman</vt:lpstr>
      <vt:lpstr>Master slides_with_titles_logo</vt:lpstr>
      <vt:lpstr>Murach’s PHP and MySQL (4th Edition)</vt:lpstr>
      <vt:lpstr>Objectives</vt:lpstr>
      <vt:lpstr>The text that’s entered by the user</vt:lpstr>
      <vt:lpstr>The HTML that’s generated by the system</vt:lpstr>
      <vt:lpstr>The rules for this content management system</vt:lpstr>
      <vt:lpstr>The util/tags.php file (part 1)</vt:lpstr>
      <vt:lpstr>The util/tags.php file (part 2)</vt:lpstr>
      <vt:lpstr>The util/tags.php file (part 3)</vt:lpstr>
      <vt:lpstr>Code statements that use the tag functions</vt:lpstr>
      <vt:lpstr>The Home page for the Guitar Shop website</vt:lpstr>
      <vt:lpstr>The directory structure for the website  starting from htdocs/book_apps</vt:lpstr>
      <vt:lpstr>Files in the application’s root directory</vt:lpstr>
      <vt:lpstr>The util/main.php file</vt:lpstr>
      <vt:lpstr>The view/header.php file</vt:lpstr>
      <vt:lpstr>The view/sidebar.php file (part 1)</vt:lpstr>
      <vt:lpstr>The view/sidebar.php file (part 2)</vt:lpstr>
      <vt:lpstr>The view/sidebar_admin.php file (part 1)</vt:lpstr>
      <vt:lpstr>The view/sidebar_admin.php file (part 2)</vt:lpstr>
      <vt:lpstr>Three methods of the model/product.php file</vt:lpstr>
      <vt:lpstr>The view/product.php file (part 1)</vt:lpstr>
      <vt:lpstr>The view/product.php file (part 2)</vt:lpstr>
      <vt:lpstr>Product List page: Product Catalog application</vt:lpstr>
      <vt:lpstr>Product View page: Product Catalog application</vt:lpstr>
      <vt:lpstr>The catalog/index.php file (part 1)</vt:lpstr>
      <vt:lpstr>The catalog/index.php file (part 2)</vt:lpstr>
      <vt:lpstr>The catalog/index.php file (part 3)</vt:lpstr>
      <vt:lpstr>The catalog/product_list.php file</vt:lpstr>
      <vt:lpstr>The catalog/product_view.php file</vt:lpstr>
      <vt:lpstr>Product View page: Product Manager application</vt:lpstr>
      <vt:lpstr>Product Add/Edit page: Product Manager app</vt:lpstr>
      <vt:lpstr>The admin/product/index.php file (part 1)</vt:lpstr>
      <vt:lpstr>The admin/product/index.php file (part 2)</vt:lpstr>
      <vt:lpstr>The admin/product/index.php file (part 3)</vt:lpstr>
      <vt:lpstr>The admin/product/index.php file (part 4)</vt:lpstr>
      <vt:lpstr>The admin/product/index.php file (part 5)</vt:lpstr>
      <vt:lpstr>The admin/product/index.php file (part 6)</vt:lpstr>
      <vt:lpstr>The admin/product/index.php file (part 7)</vt:lpstr>
      <vt:lpstr>The admin/product/product_view.php file (part 1)</vt:lpstr>
      <vt:lpstr>The admin/product/product_view.php file (part 2)</vt:lpstr>
      <vt:lpstr>The admin/product/product_add_edit.php file (part 1)</vt:lpstr>
      <vt:lpstr>The product_add_edit.php file (part 2)</vt:lpstr>
      <vt:lpstr>The product_add_edit.php file (part 3)</vt:lpstr>
      <vt:lpstr>The product_add_edit.php file (part 4)</vt:lpstr>
      <vt:lpstr>The product_add_edit.php file (part 5)</vt:lpstr>
      <vt:lpstr>The product_add_edit.php file (part 6)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Murach’s PHP and MySQL (4th Edition)</dc:title>
  <dc:creator>Anne Boehm</dc:creator>
  <cp:lastModifiedBy>Anne Boehm</cp:lastModifiedBy>
  <cp:revision>112</cp:revision>
  <cp:lastPrinted>2016-01-14T23:03:16Z</cp:lastPrinted>
  <dcterms:created xsi:type="dcterms:W3CDTF">2022-04-04T18:14:02Z</dcterms:created>
  <dcterms:modified xsi:type="dcterms:W3CDTF">2022-04-20T18:09:48Z</dcterms:modified>
</cp:coreProperties>
</file>