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00"/>
    <a:srgbClr val="20396D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80" autoAdjust="0"/>
    <p:restoredTop sz="96374" autoAdjust="0"/>
  </p:normalViewPr>
  <p:slideViewPr>
    <p:cSldViewPr>
      <p:cViewPr varScale="1">
        <p:scale>
          <a:sx n="110" d="100"/>
          <a:sy n="110" d="100"/>
        </p:scale>
        <p:origin x="159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633A84-D730-4DB1-B585-7559B92CE5D8}" type="datetimeFigureOut">
              <a:rPr lang="en-US"/>
              <a:pPr>
                <a:defRPr/>
              </a:pPr>
              <a:t>4/20/2022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669EC8-97E7-4C24-A864-1853E750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57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2C5A2EE-74B4-4329-B2EC-6DFE0575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numb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9298C-2E9E-4E3F-82C8-60A2EED58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609600"/>
            <a:ext cx="7772400" cy="457200"/>
          </a:xfrm>
        </p:spPr>
        <p:txBody>
          <a:bodyPr/>
          <a:lstStyle>
            <a:lvl1pPr>
              <a:defRPr sz="2400" b="1"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Book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75D4F1-CB37-4CE0-983C-8406904B2B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05000" y="1676400"/>
            <a:ext cx="5334000" cy="609600"/>
          </a:xfrm>
        </p:spPr>
        <p:txBody>
          <a:bodyPr/>
          <a:lstStyle>
            <a:lvl1pPr marL="0" indent="0" algn="ctr">
              <a:buNone/>
              <a:defRPr sz="3600" b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Chapter X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5D01CB5-9945-4C9B-9918-8CA19A726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05000" y="2590800"/>
            <a:ext cx="5334000" cy="914400"/>
          </a:xfrm>
        </p:spPr>
        <p:txBody>
          <a:bodyPr/>
          <a:lstStyle>
            <a:lvl1pPr marL="0" indent="0" algn="ctr">
              <a:buNone/>
              <a:defRPr sz="4800" b="1"/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A27A70-7FFF-4919-9745-58612D6379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2022, Mike Murach &amp; Associates, Inc.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91E8C-669A-4FAF-AC57-930E4708DFF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90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48768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73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layout_2-line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740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463040"/>
            <a:ext cx="7391400" cy="44958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2743200" y="6248400"/>
            <a:ext cx="3657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800" b="1" i="1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Murach's C++ Programming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2018,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706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914400" y="1143000"/>
            <a:ext cx="7315200" cy="4800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222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67ED070-8611-4D83-A3C6-478B6900305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914400" y="1143000"/>
            <a:ext cx="7315200" cy="4495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233011"/>
            <a:ext cx="2743200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6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Text_Tab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67ED070-8611-4D83-A3C6-478B6900305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914400" y="1143000"/>
            <a:ext cx="7315200" cy="1828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233011"/>
            <a:ext cx="2743200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4D9C3774-0346-4267-B01B-B6DD528B9FDC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914400" y="3810000"/>
            <a:ext cx="7315200" cy="2057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C062CE6-0142-4A17-BF14-B9B5257BF8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3200400"/>
            <a:ext cx="7315200" cy="53340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2239102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Conso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27432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1295400" y="3892100"/>
            <a:ext cx="6934200" cy="2049956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112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Console_Text_Conso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9906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1295400" y="2150899"/>
            <a:ext cx="6934200" cy="815635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838200" y="3347534"/>
            <a:ext cx="7391400" cy="1496734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1295400" y="4982112"/>
            <a:ext cx="6934200" cy="885288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291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so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1295400" y="1143000"/>
            <a:ext cx="6934200" cy="3200400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901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914400" y="1066800"/>
            <a:ext cx="7315200" cy="2514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38200" y="3733800"/>
            <a:ext cx="7391400" cy="2209799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C23,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20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A428B99-D0BB-4B7F-A30C-E347F02920DF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914400" y="1143000"/>
            <a:ext cx="7315200" cy="2438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38200" y="3733800"/>
            <a:ext cx="7391400" cy="2209799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C23,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Tab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A428B99-D0BB-4B7F-A30C-E347F02920DF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914400" y="3505200"/>
            <a:ext cx="7315200" cy="2438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38200" y="1143000"/>
            <a:ext cx="7391400" cy="2209799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C23,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984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914400" y="1066800"/>
            <a:ext cx="7315200" cy="2514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730079"/>
            <a:ext cx="7391400" cy="457200"/>
          </a:xfrm>
        </p:spPr>
        <p:txBody>
          <a:bodyPr/>
          <a:lstStyle>
            <a:lvl1pPr marL="0" indent="0">
              <a:buNone/>
              <a:defRPr sz="2400" b="1">
                <a:solidFill>
                  <a:srgbClr val="000099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heading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5" hasCustomPrompt="1"/>
          </p:nvPr>
        </p:nvSpPr>
        <p:spPr>
          <a:xfrm>
            <a:off x="914400" y="4267200"/>
            <a:ext cx="7315200" cy="1676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C23,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147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12800" y="1062758"/>
            <a:ext cx="7391400" cy="221384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12800" y="3319598"/>
            <a:ext cx="7315200" cy="2438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C23,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097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12800" y="1062758"/>
            <a:ext cx="7391400" cy="175664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12800" y="2895600"/>
            <a:ext cx="7315200" cy="163340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812800" y="4605202"/>
            <a:ext cx="7391400" cy="1414598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C23,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246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Text_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12800" y="1062758"/>
            <a:ext cx="7391400" cy="91844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12800" y="2100398"/>
            <a:ext cx="7315200" cy="140480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812800" y="3581400"/>
            <a:ext cx="7391400" cy="91844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C23,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EF58C0E8-60FA-4BC0-AAD9-770871265AB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12800" y="4572000"/>
            <a:ext cx="7315200" cy="140480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716302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rgbClr val="20396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76200" y="6248400"/>
            <a:ext cx="2743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5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/>
              <a:t>© 2022, Mike Murach &amp; Associates, Inc.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 Narrow" pitchFamily="34" charset="0"/>
              </a:defRPr>
            </a:lvl1pPr>
          </a:lstStyle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30" y="6397412"/>
            <a:ext cx="1228170" cy="2319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8" r:id="rId2"/>
    <p:sldLayoutId id="2147483689" r:id="rId3"/>
    <p:sldLayoutId id="2147483679" r:id="rId4"/>
    <p:sldLayoutId id="2147483686" r:id="rId5"/>
    <p:sldLayoutId id="2147483691" r:id="rId6"/>
    <p:sldLayoutId id="2147483680" r:id="rId7"/>
    <p:sldLayoutId id="2147483683" r:id="rId8"/>
    <p:sldLayoutId id="2147483681" r:id="rId9"/>
    <p:sldLayoutId id="2147483674" r:id="rId10"/>
    <p:sldLayoutId id="2147483687" r:id="rId11"/>
    <p:sldLayoutId id="2147483690" r:id="rId12"/>
    <p:sldLayoutId id="2147483676" r:id="rId13"/>
    <p:sldLayoutId id="2147483675" r:id="rId14"/>
    <p:sldLayoutId id="2147483684" r:id="rId15"/>
    <p:sldLayoutId id="2147483692" r:id="rId16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A39E6-CBAB-4D34-86FB-7A3994E32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Murach’s</a:t>
            </a:r>
            <a:r>
              <a:rPr lang="en-US" dirty="0"/>
              <a:t> PHP and MySQL (4</a:t>
            </a:r>
            <a:r>
              <a:rPr lang="en-US" baseline="30000" dirty="0"/>
              <a:t>th</a:t>
            </a:r>
            <a:r>
              <a:rPr lang="en-US" dirty="0"/>
              <a:t> Edition)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4F3BF-E882-4FDD-BF7D-5A4B763B88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Chapter 23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16D83-BE49-4784-8094-3F5B093151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00200" y="2590800"/>
            <a:ext cx="5943599" cy="914400"/>
          </a:xfrm>
        </p:spPr>
        <p:txBody>
          <a:bodyPr/>
          <a:lstStyle/>
          <a:p>
            <a:r>
              <a:rPr lang="en-US" dirty="0"/>
              <a:t>An eCommerce website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4957F-70DD-4276-9D6A-A8EA860A9A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2022, Mike Murach &amp; Associates, Inc.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89623-2D1C-4227-9DEF-8261D6E5FD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790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4F24D-EFEE-487D-81E5-0E5B15A3D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5B22C3-3AB0-40BE-810D-2492742F82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Applied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 the skills and applications presented in this book to develop your own websites, including eCommerce websites.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use of prototyping and stepwise refinement.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general terms, describe the directory structure for a website.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9A879A-6CF1-4B8A-813E-42459F4E7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C38DEE-BE05-4C3E-9698-79262723D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663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4962CB2-252D-477F-948E-E328B3C81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Home page for the Guitar Shop prototype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693C1B4C-C0B7-471B-A393-8E12F8906A1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9200" y="1143000"/>
            <a:ext cx="6192956" cy="48006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3A5EEF-E376-437A-A4C6-60EF649CE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C03A42-00D5-4DCA-8A79-4E08C3ABD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874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A180F-38DD-4BED-9EC5-905895675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Benefits of prototyping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4BCB44-037F-4499-B561-86CE32ED86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You detect problems early in the development cycle when they cost less to fix.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Users are more likely to be satisfied by the final version of the website because they have participated in the development process.</a:t>
            </a:r>
          </a:p>
          <a:p>
            <a:pPr marR="274320">
              <a:spcBef>
                <a:spcPts val="1500"/>
              </a:spcBef>
              <a:spcAft>
                <a:spcPts val="600"/>
              </a:spcAft>
            </a:pPr>
            <a:r>
              <a:rPr lang="en-US" sz="2400" b="1" dirty="0">
                <a:solidFill>
                  <a:srgbClr val="0000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 terms related to prototyping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prototype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stepwise refinement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prototyping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91C38A-8809-4DA7-B30D-866359C06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79590D-7E90-401F-9FBE-C49F272B2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27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BE8F132-4210-439B-801D-65190935B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directory structure of the website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4F7EB41B-E6EA-4AE5-983A-1D135675546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43884" y="1142999"/>
            <a:ext cx="2642316" cy="455065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E9BEF3-F2F2-47DF-89C3-AB527BC29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88D8A3-CE66-42D5-B9B4-0C0A49559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665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E8DB9-D404-4D61-8574-451DB1A6A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files in the application root directory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58B068-B6B4-40F1-B1F4-3B310F8A41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home_view.php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main.css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821F29-3CA2-425F-925D-DD02B70B0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D214EA-D68D-41D9-8FE9-561E097BC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586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A473093-1D4D-49CF-816E-765391EF5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catalog/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category_view.php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page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8AA8991F-A1EE-4D5E-A340-3D7D3811135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9200" y="1143000"/>
            <a:ext cx="6693084" cy="48006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60F4A6-E7AD-4E8E-BBC7-0F7623276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05698B-E7AA-4B1A-A83D-A880A3C3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504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883C970-3219-4D7D-B75D-A0225554A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catalog/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product_view.php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page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AFF1DAAE-9F5D-4DC3-9D3A-EDED7601AC1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9200" y="1143000"/>
            <a:ext cx="6705600" cy="481094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0CFCAA-F884-4F98-ABCA-C930AF192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A71D64-78B0-48EC-82B4-7410FD783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068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A9C197A-20BE-40CB-86DC-67D24070E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cart/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cart_view.php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page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396AAE17-1AB8-4E61-9019-45D38F29C32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1143000"/>
            <a:ext cx="7315200" cy="446512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32E16D-59DC-4436-AF7D-6B540D2C1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F5A93D-84CE-4286-8E5A-EFD2D2002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728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90594-C28B-4CA5-B694-46EBB7265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account/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account_login_register.php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page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A46B3760-6878-429C-BEFB-2AB1F4C203C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9200" y="1142999"/>
            <a:ext cx="6629400" cy="477167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4427A-0156-4D25-B431-7FB6B0C43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142AAB-241E-4D12-95E5-38690CC34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981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7AD25-DDE5-44E7-B66F-1073693D8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checkout/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checkout_confirm.php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page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57ACCAF0-7078-49DD-8510-AEAD970335D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1143000"/>
            <a:ext cx="7309577" cy="4191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C61C15-2C37-45CF-8274-78F4B2B38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5D48E3-2656-4D25-9C84-A4F0205BA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987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78796-9630-4963-8096-6837C1388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checkout/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checkout_payment.php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page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9AA3CE20-D065-4B78-89C8-E666003AB53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8754" y="1142999"/>
            <a:ext cx="7310846" cy="469749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476D70-6F6F-4D8C-8DA8-AB577F93A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C60482-3E9E-4D9B-92B6-C58B83CB6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391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94FB6-7E2B-43A4-A141-FA74C4F0A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account/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account_view_order.php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page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08F9157B-6D4B-4416-B9A8-E002EEC8E42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9200" y="1143000"/>
            <a:ext cx="5181600" cy="482287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9F4851-7A33-42FF-9FE0-8F9ADF0F0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4E22AE-82C2-41D6-9A1C-08DDA9422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272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E9FAB-5CA3-4F10-8237-4313E5EA9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account/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account_view.php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page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77BA3523-148D-42A1-86DE-786F9218FCE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9200" y="1138164"/>
            <a:ext cx="6468417" cy="477967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C23944-A517-400E-8979-87384E4BF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4AD798-D92C-42B4-9ECA-090DEDCB7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926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282F4-67F1-4369-BA23-FEA19ABAA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admin/account/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account_login.php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page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997F1E65-D0D2-4140-AFC6-8F0C5439434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9200" y="1143000"/>
            <a:ext cx="6572058" cy="476748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CF9F9F-CB11-4F11-B1FB-01E5E2E33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5F1A22-6D07-471D-AEDC-614F5DF6A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111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8DA90-1363-4B21-B513-35320752E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admin/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page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74FE78DE-2E46-42AB-82DA-A0E0A762B31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9200" y="1142999"/>
            <a:ext cx="6553200" cy="4758573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FF011E-DE09-4166-AEB5-AFAD6E781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60C8BD-DE99-45D4-A340-F79304895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723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02736-FCF6-4C44-85C9-1D0BE3F57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admin/product/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product_list.php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page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77DD5F8F-E3F0-4992-9CB5-6A47A53A1A3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1142999"/>
            <a:ext cx="7315200" cy="370901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19BC11-6C6C-4791-A8F1-81598DE48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09883B-0B13-4A17-8D31-2B0DF7BC3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302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8C59F-FACB-4DCC-BF7C-3F072068F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admin/product/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product_view.php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page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43926FC0-2016-44DB-BAB3-F741350E75F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9200" y="1143000"/>
            <a:ext cx="5011152" cy="48006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095C68-20E5-4755-A141-CBF429D4B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3A32C3-8513-4488-BA4D-E5F1A0AC9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67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AD26D-FC92-4C87-AEED-E07C62199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admin/product/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product_add_edit.php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page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B15127CF-372B-4483-BDE2-33D249830FE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9200" y="1143000"/>
            <a:ext cx="5143930" cy="48006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B83586-87B7-4582-AC9D-83664E7C0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FD022-EBFF-4A24-A9B9-058BF625C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40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5C993-A4AA-4364-B164-C93EF80B5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admin/category/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category_list.php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page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F2665D61-3302-4B67-B9F2-D1FBF5705BA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1142999"/>
            <a:ext cx="7315200" cy="371901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2E3955-2C05-4B8D-B787-CA9D1535D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304F6F-9EEB-4C2A-9103-01E1A8631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002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CA845-E58F-419B-A533-B9D83472D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admin/orders/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orders.php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page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8459AD3D-3FE1-4B95-9745-58BCAA40BD9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1143000"/>
            <a:ext cx="7315200" cy="32918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99E317-487A-4982-9B48-1CF0C7B9A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3AC4A7-6675-48A3-B379-CE03F1624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3394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A8F14-EADE-4FA8-97A0-4CC511CFE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admin/account/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account_view.php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page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7AEA69F7-0AC1-406D-B60D-6A868D481A2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9200" y="1143000"/>
            <a:ext cx="5968501" cy="477358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4FE445-DF1A-4E36-8416-13DCD2CDB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EB036C-7F08-4F74-8FD8-B1D058E82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905905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slides_with_titles_logo">
  <a:themeElements>
    <a:clrScheme name="Master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ster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MA accessible slides - new format.potx" id="{559EF3C0-4B4D-4009-8932-B7E9BB24B956}" vid="{207E6EB6-5B63-4C91-9F06-4D6B6B3F1B02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MMA accessible slides - new format</Template>
  <TotalTime>1160</TotalTime>
  <Words>396</Words>
  <Application>Microsoft Office PowerPoint</Application>
  <PresentationFormat>On-screen Show (4:3)</PresentationFormat>
  <Paragraphs>83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Arial Narrow</vt:lpstr>
      <vt:lpstr>Courier New</vt:lpstr>
      <vt:lpstr>Symbol</vt:lpstr>
      <vt:lpstr>Times New Roman</vt:lpstr>
      <vt:lpstr>Master slides_with_titles_logo</vt:lpstr>
      <vt:lpstr>Murach’s PHP and MySQL (4th Edition)</vt:lpstr>
      <vt:lpstr>Objectives</vt:lpstr>
      <vt:lpstr>The Home page for the Guitar Shop prototype</vt:lpstr>
      <vt:lpstr>Benefits of prototyping</vt:lpstr>
      <vt:lpstr>The directory structure of the website</vt:lpstr>
      <vt:lpstr>The files in the application root directory</vt:lpstr>
      <vt:lpstr>The catalog/category_view.php page</vt:lpstr>
      <vt:lpstr>The catalog/product_view.php page</vt:lpstr>
      <vt:lpstr>The cart/cart_view.php page</vt:lpstr>
      <vt:lpstr>The account/account_login_register.php page</vt:lpstr>
      <vt:lpstr>The checkout/checkout_confirm.php page</vt:lpstr>
      <vt:lpstr>The checkout/checkout_payment.php page</vt:lpstr>
      <vt:lpstr>The account/account_view_order.php page</vt:lpstr>
      <vt:lpstr>The account/account_view.php page</vt:lpstr>
      <vt:lpstr>The admin/account/account_login.php page</vt:lpstr>
      <vt:lpstr>The admin/index.php page</vt:lpstr>
      <vt:lpstr>The admin/product/product_list.php page</vt:lpstr>
      <vt:lpstr>The admin/product/product_view.php page</vt:lpstr>
      <vt:lpstr>The admin/product/product_add_edit.php page</vt:lpstr>
      <vt:lpstr>The admin/category/category_list.php page</vt:lpstr>
      <vt:lpstr>The admin/orders/orders.php page</vt:lpstr>
      <vt:lpstr>The admin/account/account_view.php page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Murach’s PHP and MySQL (4th Edition)</dc:title>
  <dc:creator>Anne Boehm</dc:creator>
  <cp:lastModifiedBy>Anne Boehm</cp:lastModifiedBy>
  <cp:revision>122</cp:revision>
  <cp:lastPrinted>2016-01-14T23:03:16Z</cp:lastPrinted>
  <dcterms:created xsi:type="dcterms:W3CDTF">2022-04-04T18:14:02Z</dcterms:created>
  <dcterms:modified xsi:type="dcterms:W3CDTF">2022-04-20T19:00:48Z</dcterms:modified>
</cp:coreProperties>
</file>