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0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59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4/19/2022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C10,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C10,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C10,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C10,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C10,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C10,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C10,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2590800"/>
            <a:ext cx="4572000" cy="914400"/>
          </a:xfrm>
        </p:spPr>
        <p:txBody>
          <a:bodyPr/>
          <a:lstStyle/>
          <a:p>
            <a:r>
              <a:rPr lang="en-US" dirty="0"/>
              <a:t>How to work with dates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F3CAC-6A12-4B55-8DE2-3EA13AEB3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date and time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7AD74-F947-44DA-B66E-52A180801A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absolute template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relative template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D17100-42C3-40D5-A011-BD9FBB014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CF4C9-AD7A-485E-BA45-1A75B3E3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972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68B5A-26CF-4A64-B011-371C6696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methods of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3F109-D53B-4863-B788-0F491782C0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copy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('2022-03-15 13:30:00');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clone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the time and date of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(22, 30, 0);      // 10:30 pm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(2022, 3, 15);    // 3/15/2022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modify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-&gt;modify('+3 weeks');      // 4/5/2022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48633-EEBA-45EF-A085-7D982BD7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74D7A-D884-494F-BA0C-90F206B2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321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3A27-F968-43B5-8FA6-29B232216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for validating a date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50A38-AA03-4844-BCFB-7EB2D4FD75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200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$Y)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validate a date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(04, 31, 2022);   // returns FALSE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322AD-0A49-4FA7-8975-E39A6749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86D40-40A3-4C36-B8D7-3FD60626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561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6903B-E844-4406-BB8C-6D98FBB0D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custom function for validating a time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E9FC5-A5FC-4005-BABB-DA465B733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($h, $m, $s)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$h &gt;= 0 &amp;&amp; $h &lt; 24 &amp;&amp;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$m &gt;= 0 &amp;&amp; $m &lt; 60 &amp;&amp;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$s &gt;=0 &amp;&amp; $s &lt; 60;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calls the custom function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valid_time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(12, 30, 0);      // returns TRUE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7D9EDA-7A54-4210-A914-731E9196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5DC25-B884-4C13-90D2-955EB616B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34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47FA-D720-440C-BAFF-90EA7675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for formatting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A7DA0-40B1-4C4A-A5EF-941B25D88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F58CB-AF5D-4E69-911E-8F6C2B92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F882B2-F764-41EB-B38B-A85828D6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3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D88A8E1-A16B-4BE3-91BB-C12E4C9F3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format codes for the format() method (part 1)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D4C97B7D-9046-42D8-ADD0-05F289700617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755382927"/>
              </p:ext>
            </p:extLst>
          </p:nvPr>
        </p:nvGraphicFramePr>
        <p:xfrm>
          <a:off x="1295400" y="1295400"/>
          <a:ext cx="5867400" cy="4648204"/>
        </p:xfrm>
        <a:graphic>
          <a:graphicData uri="http://schemas.openxmlformats.org/drawingml/2006/table">
            <a:tbl>
              <a:tblPr firstRow="1"/>
              <a:tblGrid>
                <a:gridCol w="2124820">
                  <a:extLst>
                    <a:ext uri="{9D8B030D-6E8A-4147-A177-3AD203B41FA5}">
                      <a16:colId xmlns:a16="http://schemas.microsoft.com/office/drawing/2014/main" val="1403072218"/>
                    </a:ext>
                  </a:extLst>
                </a:gridCol>
                <a:gridCol w="3742580">
                  <a:extLst>
                    <a:ext uri="{9D8B030D-6E8A-4147-A177-3AD203B41FA5}">
                      <a16:colId xmlns:a16="http://schemas.microsoft.com/office/drawing/2014/main" val="2179905277"/>
                    </a:ext>
                  </a:extLst>
                </a:gridCol>
              </a:tblGrid>
              <a:tr h="422564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144767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Day of week – three letters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002074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l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(lowercase L)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Day of week – full name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498866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Month – no leading zero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694151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Month – leading zero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925242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Month – three letters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243637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F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Month – full name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376912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j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Day of month – no leading zero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990714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Day of month – leading zero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630495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Year – four digits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048273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Leap year (1) or not (0)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36271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40C4E-1092-4653-B6EA-69D9CBC31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3355E3-6299-4B63-AED2-51A9D50F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535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42D9C8-CEEB-40A8-9645-767598448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format codes for the format() method (part 2)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D1EE46CE-D27A-404C-B888-4E17DB6E54EA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779308021"/>
              </p:ext>
            </p:extLst>
          </p:nvPr>
        </p:nvGraphicFramePr>
        <p:xfrm>
          <a:off x="1295400" y="1295400"/>
          <a:ext cx="6012180" cy="4571996"/>
        </p:xfrm>
        <a:graphic>
          <a:graphicData uri="http://schemas.openxmlformats.org/drawingml/2006/table">
            <a:tbl>
              <a:tblPr firstRow="1"/>
              <a:tblGrid>
                <a:gridCol w="1554480">
                  <a:extLst>
                    <a:ext uri="{9D8B030D-6E8A-4147-A177-3AD203B41FA5}">
                      <a16:colId xmlns:a16="http://schemas.microsoft.com/office/drawing/2014/main" val="638278641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1691776516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966102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Hours – 12-hour format, no leading zero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48429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Hours – 24-hour format, no leading zero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7756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Hours – 12-hour format, leading zero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945135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Hours – 24-hour format, leading zero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9177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Minutes – leading zero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611931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Seconds – leading zero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440165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am/pm – lowercase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177279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AM/PM – uppercase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712518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Time zone 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abbreviation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922408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U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Seconds 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since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Unix </a:t>
                      </a: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epoch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32612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C091E0-BA48-4203-853A-EAFCB97E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097827-685E-4864-9826-35373E1E5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67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95B0-C071-498A-8B21-C6C423D8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format and display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7AA6-5EBD-45E9-853C-A1237379F7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            // 1/11/2022 15:11:11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$now-&gt;format('n/j/Y');       // '1/11/2022'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s-E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s-E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es-E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s-E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es-E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('Y-m-d');       // '2022-01-11'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$now-&gt;format('l, F d, Y');   // 'Tuesday, January 11, 2022'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$now-&gt;format('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g:i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// '3:11 pm'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$now-&gt;format('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H:i:s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       // '15:11:11'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$now-&gt;format('Y-m-d \a\t H:i:s');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// '2022-01-11 at 15:11:11'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C3591C-9C9E-40D4-87A7-74666248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355E44-C7F7-429C-9AD8-B8A890822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79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2B67D27-29A2-4571-AE23-731A99F8D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423EDD1A-12C5-49EC-9AC5-4E038031B245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1581203939"/>
              </p:ext>
            </p:extLst>
          </p:nvPr>
        </p:nvGraphicFramePr>
        <p:xfrm>
          <a:off x="1219200" y="2171699"/>
          <a:ext cx="5791200" cy="3810000"/>
        </p:xfrm>
        <a:graphic>
          <a:graphicData uri="http://schemas.openxmlformats.org/drawingml/2006/table">
            <a:tbl>
              <a:tblPr firstRow="1"/>
              <a:tblGrid>
                <a:gridCol w="1066800">
                  <a:extLst>
                    <a:ext uri="{9D8B030D-6E8A-4147-A177-3AD203B41FA5}">
                      <a16:colId xmlns:a16="http://schemas.microsoft.com/office/drawing/2014/main" val="2835861735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192119694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</a:t>
                      </a: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54175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Begins the interval code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3698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Specifies the number of years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48633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Specifies the number of months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809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Specifies the number of weeks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2233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Specifies the number of days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18594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Starts the time portion of the interval code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8127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Specifies the number of hours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6497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Specifies the number of minutes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3088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Specifies the number of seconds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203" marR="42203" marT="28135" marB="2813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833025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EBB094-B17E-46F4-BC2E-5601FA3823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0377" y="1066800"/>
            <a:ext cx="7391400" cy="2209799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$interval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('P30D');     // 30 days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parts of the interval string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CAD56F-0F08-4AC7-838F-3D4A893DC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1F307-0123-4C31-8FE4-B1E29A7DB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C10,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18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210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43E0-0C2C-4D5F-8867-E3C2BC7B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interval strings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DE7A6-81FC-45EF-BCD2-A03080F285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$interval_1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('P1Y2M10D');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1 year, 2 months, 10 days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$interval_2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('PT1H2M3S');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1 hour, 2 minutes, 3 seconds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$interval_3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('P1Y2M10DT1H2M3S');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1B63D0-5911-44B4-997B-CB507AC91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B27E8-3A79-4A93-B5B4-393BB886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4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6364B-B6EC-42B5-A843-CEC95F738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3EF38-377F-4074-A22A-6A8E68FCC8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functions, methods, and techniques presented in this chapter to work with dates and date intervals.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a timestamp.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Y2K38 problem, and explain how the use of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DateTime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objects solves this problem.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you can validate a date or time.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DateTime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DateInterval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objects.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C1861-E8C1-467A-87B9-23B871D95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6C48B-D813-4B85-8C96-D6ED5FE0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241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1A5C845-F105-4211-865E-D1ED57E28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format() method of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D143F5A2-610F-496E-8286-9580574759ED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39311685"/>
              </p:ext>
            </p:extLst>
          </p:nvPr>
        </p:nvGraphicFramePr>
        <p:xfrm>
          <a:off x="1295400" y="2286000"/>
          <a:ext cx="3886200" cy="3505200"/>
        </p:xfrm>
        <a:graphic>
          <a:graphicData uri="http://schemas.openxmlformats.org/drawingml/2006/table">
            <a:tbl>
              <a:tblPr firstRow="1"/>
              <a:tblGrid>
                <a:gridCol w="925798">
                  <a:extLst>
                    <a:ext uri="{9D8B030D-6E8A-4147-A177-3AD203B41FA5}">
                      <a16:colId xmlns:a16="http://schemas.microsoft.com/office/drawing/2014/main" val="1016386305"/>
                    </a:ext>
                  </a:extLst>
                </a:gridCol>
                <a:gridCol w="2960402">
                  <a:extLst>
                    <a:ext uri="{9D8B030D-6E8A-4147-A177-3AD203B41FA5}">
                      <a16:colId xmlns:a16="http://schemas.microsoft.com/office/drawing/2014/main" val="2104485556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18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Code</a:t>
                      </a: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18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791226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Sign of the interval (+ or -)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823426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Years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36061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%m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Months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483748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%d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Days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23942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Hours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21399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%i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Minutes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465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%s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Seconds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754" marR="52754" marT="35169" marB="3516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949589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167B2D9-7611-4A42-9A06-F29A9FBF8C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 codes for the format() method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3D3DF-A489-4139-BE36-DB0094569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CFF074-6608-47A0-820F-105F97BDF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C10,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20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799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B65E0-FA44-4C00-840C-83E8D622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format and display a date interval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B54996-E28D-4184-91B5-CF9463E699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$interval_1-&gt;format('%m months, %d days');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'2 months, 10 days'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$interval_1-&gt;format('%R %M months');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'+ 02 months'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$interval_1-&gt;format('%R %y %m %d %h %i %s');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'+ 1 2 10 0 0 0'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$interval_1-&gt;format('%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R%yy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%mm %dd %H:%I:%S');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'+1y 2m 10d 00:00:00'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17818-A4BF-465F-9682-BC73A494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43283-9C1A-40B7-BA8F-AB72E7C69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001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B71479A-8C4F-4062-BC0F-DB62CBE00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 of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88532EF-A615-4C03-92C7-8ADA425A6D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5566F-12A3-4333-A82D-D6B6D3FF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45B35C-BE9B-4127-8334-7EE3C9E17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812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02CB6-08E9-4044-A010-36B128526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Adding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to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D6E06-B6D0-4A1D-A65A-F21CDA0C30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checkout_length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('P3W');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-&gt;add($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checkout_length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Subtracting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voting_age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DateInterval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('P18Y');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$dob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$dob-&gt;sub($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voting_age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'You can vote if you were born on or before ' .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$dob-&gt;format('n/j/Y');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B4493-9B94-4454-ABB2-86E089682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DB468F-5CF8-4031-A247-005DC69BB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044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604A8-69F7-462B-80F4-5F8E67133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determine the time between two dates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0BB07-EA85-49C3-876A-A2192B6A87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('2022-03-15 12:45:00');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$due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('2022-02 last day of midnight');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time_span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$now-&gt;diff($due);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time_span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-&gt;format('%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R%dd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%H:%I:%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C830F0-9F80-412C-BF9B-F54A93CC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9B23B7-B63B-4D43-B5E3-FB32088E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6697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8B3C2BC-28FC-4E93-8879-FDB6BDC26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Determining if a year is a leap year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a custom function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0E18EE7-AB85-4E70-BD53-9D7F343F83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($date)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($date-&gt;format('L') == '1');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$year_2020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('2020-1-1'));  // returns TRUE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$year_2022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('2022-1-1'));  // returns FALSE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Displaying a message about an expiration date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('2023-4 first day of next month midnight');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($exp &lt; $now)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'Your card has expired.';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'Your card has not expired.';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21BB67-FB09-402A-8585-20130C93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4ECCFF-4A07-4716-AC2D-60793EC14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3973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A96FDDA-CF80-4B82-8D3F-DD92B903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Displaying a detailed message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an expiration date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26545DF-3E39-4640-AFC8-7FF6653DB8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 = '04/2023';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Change exp from mm/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$month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($exp, 0, 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$year 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($exp, 3, 4);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 = $year . '-' . $month;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Set expiration date and calculate the interval from current date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($exp . ' first day of next month midnight');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$span = $now-&gt;diff($exp);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 a message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span_text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$span-&gt;format('%y years, %m months, and %d days');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($span-&gt;format('%R') == '-')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'Your card expired ' .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span_text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 ago.';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'Your card expires in ' .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span_text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17C51-2817-4FF5-8357-44C13BE3B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4AE4C7-7ED4-4ED9-B430-70FC6F04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723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797F8-0785-45D6-8D07-F02B464C6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Displaying a countdown until the New Year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7DB48-51A5-409D-B038-9E2D25ED9C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new_year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('next year Jan 1st');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Calculate and format the time left until the new year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$span = $now-&gt;diff($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new_year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md_left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$span-&gt;format('%m months, %d days');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hms_left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$span-&gt;format('%h:%I:%S');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 a message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($now-&gt;format('MD') == '0101')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'Happy New Year!';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($now-&gt;format('MD') == '1231')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hms_left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remaining to the New Year.";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md_left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hms_left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remaining to the New Year.";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BB5D6-999A-4D00-90C3-F44FCA7D2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8ADBC7-90AA-4685-9B0C-9965FD2EA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02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552F2-F0DF-4A2C-9926-9C01CB859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timestamps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7071B-8C0E-483A-A612-02F2C42E1B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old way to work with dates and times.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Works with all versions of PHP.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Uses functions such as date(), time(),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mktime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checkdate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getdate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(),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strtotime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Uses a 32-bit signed integer to store a timestamp on most systems.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Only supports dates from December 13, 1901 to January 19, 2038.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 that uses timestamps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time();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strtotime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('2022-06-01');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($now &lt;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$seconds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$now;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$days = floor($seconds / 86400);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"Invoice is due in $days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'Invoice is overdue.';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D65A5-E373-4EB8-8E3B-2A59D58B1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A9A654-615C-4CF6-A74E-7CFC51F5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25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8B0DD-C4C8-4D79-8CF9-3DAF2187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2BD32-628A-409A-AF04-73FB7B80F2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new, objected-oriented way to work with dates and times.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Works with PHP 5.0 and later.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Uses the 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DateTime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class and its methods.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Uses a 64-bit integer to store each part of a date and time.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practical limit on the range of dates and times.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 that uses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('2022-06-01');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($now &lt;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$span = $now-&gt;diff($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due_date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$months = $span-&gt;format('%m');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$days = $span-&gt;format('%d');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"Invoice is due in $months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$days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'Invoice is overdue.';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0FC4AF-EA1C-4786-811E-094CDD74C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27B746-9E80-4066-9A05-8BE5A01F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881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A1628-E058-4002-8F83-CC7035A3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dates and times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16163-1506-470C-90D8-064C37461E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timestamp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Unix epoch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year 2038 (Y2K38) problem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DateTime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object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A8B2BB-9861-460B-8A07-CEC505953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D36200-7F4C-4C62-8F81-8979974ED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92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A2164-6D00-48AA-A0E6-1DE5E48E1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creating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C06C7-FB95-4032-89E6-E4A3B7E611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Creating an object for the current date and time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$now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78863-E4E2-4595-89AA-45D71878D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9A8C26-3B7B-4F2D-8F71-5B180354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61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FA9C3-AA0F-4CE3-A6F6-5C0375EFE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templates for creating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C6F77-7212-439A-A81B-F066ED7B3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Absolute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Relative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5A5CB-8774-4293-B98E-3BB05AF32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E036C-E4E3-428A-91D6-4EDD92E52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255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0C00B-5FEA-4476-8EBC-90BADE169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an absolute template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B82BA-B6A9-4A67-9D02-73263431C0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Current date and time are Wed 08/11/2021 3:38:00 pm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$date1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('2022-06-01');  // Wed 06/01/2022 </a:t>
            </a:r>
            <a:r>
              <a:rPr lang="en-US" sz="1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$date2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('6/1/2022');    // Wed 06/01/2022 </a:t>
            </a:r>
            <a:r>
              <a:rPr lang="en-US" sz="1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$date3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('Jun 1');       // Thu 06/01/2021 </a:t>
            </a:r>
            <a:r>
              <a:rPr lang="en-US" sz="1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$date4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('8:45');        // Wed 08/11/2021 08:45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$date5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('8am');         // Wed 08/11/2021 08:00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$date6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('2020-02-29 8:45am');</a:t>
            </a:r>
            <a:b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// Sat 02/29/2020 08:45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0F6A4-5ACD-41A1-A8B2-4126DB202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C9EF0-455C-4E1F-B9F7-CE99AC7D8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97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57E7E-18A3-470B-B422-72222669C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a relative template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C80E9-E93C-475B-840C-E6441A2EB5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Current date and time are Wed 08/11/2021 3:38:00 pm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$date1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('+1 hour');        // Wed 08/11/2021 16:38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$date2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('-2 days');        // Mon 08/09/2021 15:38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$date3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('tomorrow');       // Thu 08/12/2021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$date4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('tomorrow 10:15am');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// Thu 08/12/2021 10:15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$date5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('next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sunday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    // Sun 08/15/2021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$date6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('last day of');    // Tue 08/31/2021 15:38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$date7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('first day of next month');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// Wed 09/01/2021 15:38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$date8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('third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wednesday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of');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// Wed 08/18/2021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$date9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second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8am');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// Tue 11/09/2021 08:00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A7AF79-C91D-49A2-80B8-A49F767DF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5F9E74-CBAB-4D9C-923D-C6D46E82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401159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555</TotalTime>
  <Words>2234</Words>
  <Application>Microsoft Office PowerPoint</Application>
  <PresentationFormat>On-screen Show (4:3)</PresentationFormat>
  <Paragraphs>343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Objectives</vt:lpstr>
      <vt:lpstr>Using timestamps</vt:lpstr>
      <vt:lpstr>Using DateTime objects</vt:lpstr>
      <vt:lpstr>Key terms for working with dates and times</vt:lpstr>
      <vt:lpstr>The syntax for creating a DateTime object</vt:lpstr>
      <vt:lpstr>Types of templates for creating a DateTime object</vt:lpstr>
      <vt:lpstr>Examples that use an absolute template</vt:lpstr>
      <vt:lpstr>Examples that use a relative template</vt:lpstr>
      <vt:lpstr>Key terms for working with date and time strings</vt:lpstr>
      <vt:lpstr>Some methods of a DateTime object</vt:lpstr>
      <vt:lpstr>A function for validating a date</vt:lpstr>
      <vt:lpstr>A custom function for validating a time</vt:lpstr>
      <vt:lpstr>A method for formatting a DateTime object</vt:lpstr>
      <vt:lpstr>Common format codes for the format() method (part 1)</vt:lpstr>
      <vt:lpstr>Common format codes for the format() method (part 2)</vt:lpstr>
      <vt:lpstr>How to format and display a DateTime object</vt:lpstr>
      <vt:lpstr>How to create a DateInterval object</vt:lpstr>
      <vt:lpstr>How to use interval strings</vt:lpstr>
      <vt:lpstr>The format() method of a DateInterval object</vt:lpstr>
      <vt:lpstr>How to format and display a date interval</vt:lpstr>
      <vt:lpstr>Methods of a DateTime object  that use DateInterval objects</vt:lpstr>
      <vt:lpstr>Adding a DateInterval object to a DateTime object</vt:lpstr>
      <vt:lpstr>How to determine the time between two dates</vt:lpstr>
      <vt:lpstr>Determining if a year is a leap year  using a custom function</vt:lpstr>
      <vt:lpstr>Displaying a detailed message  about an expiration date</vt:lpstr>
      <vt:lpstr>Displaying a countdown until the New Year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Anne Boehm</cp:lastModifiedBy>
  <cp:revision>47</cp:revision>
  <cp:lastPrinted>2016-01-14T23:03:16Z</cp:lastPrinted>
  <dcterms:created xsi:type="dcterms:W3CDTF">2022-04-04T18:14:02Z</dcterms:created>
  <dcterms:modified xsi:type="dcterms:W3CDTF">2022-04-19T22:49:07Z</dcterms:modified>
</cp:coreProperties>
</file>