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59"/>
  </p:notesMasterIdLst>
  <p:handoutMasterIdLst>
    <p:handoutMasterId r:id="rId6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80" autoAdjust="0"/>
    <p:restoredTop sz="96374" autoAdjust="0"/>
  </p:normalViewPr>
  <p:slideViewPr>
    <p:cSldViewPr>
      <p:cViewPr varScale="1">
        <p:scale>
          <a:sx n="70" d="100"/>
          <a:sy n="70" d="100"/>
        </p:scale>
        <p:origin x="114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65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land, James R" userId="df8bc3f8-71fb-4c03-949f-ec5e4153872d" providerId="ADAL" clId="{640A76C8-5D82-43F3-A589-4BA80C63D2DD}"/>
    <pc:docChg chg="modSld">
      <pc:chgData name="Gerland, James R" userId="df8bc3f8-71fb-4c03-949f-ec5e4153872d" providerId="ADAL" clId="{640A76C8-5D82-43F3-A589-4BA80C63D2DD}" dt="2024-10-12T16:40:23.925" v="0"/>
      <pc:docMkLst>
        <pc:docMk/>
      </pc:docMkLst>
      <pc:sldChg chg="modNotesTx">
        <pc:chgData name="Gerland, James R" userId="df8bc3f8-71fb-4c03-949f-ec5e4153872d" providerId="ADAL" clId="{640A76C8-5D82-43F3-A589-4BA80C63D2DD}" dt="2024-10-12T16:40:23.925" v="0"/>
        <pc:sldMkLst>
          <pc:docMk/>
          <pc:sldMk cId="2000866165" sldId="27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10/12/2024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https://www.php.net/manual/en/regexp.reference.assertions.php#:~:text=Lookahead%20assertions%20start%20with%20%28%3F%3D%20for%20positive%20assertions,of%20%22foo%22%20that%20is%20not%20followed%20by%20%22bar%22.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1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>
                <a:solidFill>
                  <a:srgbClr val="000099"/>
                </a:solidFill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C15,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C15,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35052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11430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C15,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8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C15,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C15,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C15,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100398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3581400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C15,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EF58C0E8-60FA-4BC0-AAD9-770871265AB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2800" y="4572000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71630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2743200" y="6248400"/>
            <a:ext cx="3657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b="1" i="1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Murach's C++ Programming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2018,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182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D9C3774-0346-4267-B01B-B6DD528B9FDC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914400" y="3810000"/>
            <a:ext cx="7315200" cy="205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062CE6-0142-4A17-BF14-B9B5257BF8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200400"/>
            <a:ext cx="7315200" cy="5334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391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86" r:id="rId5"/>
    <p:sldLayoutId id="2147483691" r:id="rId6"/>
    <p:sldLayoutId id="2147483680" r:id="rId7"/>
    <p:sldLayoutId id="2147483683" r:id="rId8"/>
    <p:sldLayoutId id="2147483681" r:id="rId9"/>
    <p:sldLayoutId id="2147483674" r:id="rId10"/>
    <p:sldLayoutId id="2147483687" r:id="rId11"/>
    <p:sldLayoutId id="2147483690" r:id="rId12"/>
    <p:sldLayoutId id="2147483676" r:id="rId13"/>
    <p:sldLayoutId id="2147483675" r:id="rId14"/>
    <p:sldLayoutId id="2147483684" r:id="rId15"/>
    <p:sldLayoutId id="2147483692" r:id="rId16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39E6-CBAB-4D34-86FB-7A3994E3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Murach’s</a:t>
            </a:r>
            <a:r>
              <a:rPr lang="en-US" dirty="0"/>
              <a:t> PHP and MySQL (4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3BF-E882-4FDD-BF7D-5A4B763B88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16D83-BE49-4784-8094-3F5B093151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65161" y="2590800"/>
            <a:ext cx="6407239" cy="914400"/>
          </a:xfrm>
        </p:spPr>
        <p:txBody>
          <a:bodyPr/>
          <a:lstStyle/>
          <a:p>
            <a:r>
              <a:rPr lang="en-US" dirty="0"/>
              <a:t>How to use      regular expressions, handle exceptions, and validate data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957F-70DD-4276-9D6A-A8EA860A9A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89623-2D1C-4227-9DEF-8261D6E5F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90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67E3C-EB0E-4984-8DFF-4CFE43572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Matching character types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AF0B2-CB1A-4349-A908-12D2E2D90B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 = 'The product code is MBT-3461.';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MB.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MBT and returns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MB\d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nothing and returns 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MBT-\d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MBT-3 and returns 1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3A17CA-3382-4F00-9376-4AAB46D9E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9C4E75-8671-4A82-9C7A-3C72FD891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807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EFA8340-DFF3-49FF-9090-13832A5F7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Pattern for a character class</a:t>
            </a:r>
            <a:endParaRPr lang="en-US" dirty="0"/>
          </a:p>
        </p:txBody>
      </p:sp>
      <p:graphicFrame>
        <p:nvGraphicFramePr>
          <p:cNvPr id="10" name="Table Placeholder 9">
            <a:extLst>
              <a:ext uri="{FF2B5EF4-FFF2-40B4-BE49-F238E27FC236}">
                <a16:creationId xmlns:a16="http://schemas.microsoft.com/office/drawing/2014/main" id="{38B809C7-82AE-4D6B-9B89-A341D542C2B4}"/>
              </a:ext>
            </a:extLst>
          </p:cNvPr>
          <p:cNvGraphicFramePr>
            <a:graphicFrameLocks noGrp="1"/>
          </p:cNvGraphicFramePr>
          <p:nvPr>
            <p:ph type="tbl" sz="quarter" idx="16"/>
            <p:extLst>
              <p:ext uri="{D42A27DB-BD31-4B8C-83A1-F6EECF244321}">
                <p14:modId xmlns:p14="http://schemas.microsoft.com/office/powerpoint/2010/main" val="3754548681"/>
              </p:ext>
            </p:extLst>
          </p:nvPr>
        </p:nvGraphicFramePr>
        <p:xfrm>
          <a:off x="1219200" y="1074875"/>
          <a:ext cx="5840730" cy="1295400"/>
        </p:xfrm>
        <a:graphic>
          <a:graphicData uri="http://schemas.openxmlformats.org/drawingml/2006/table">
            <a:tbl>
              <a:tblPr firstRow="1"/>
              <a:tblGrid>
                <a:gridCol w="1325880">
                  <a:extLst>
                    <a:ext uri="{9D8B030D-6E8A-4147-A177-3AD203B41FA5}">
                      <a16:colId xmlns:a16="http://schemas.microsoft.com/office/drawing/2014/main" val="1642659913"/>
                    </a:ext>
                  </a:extLst>
                </a:gridCol>
                <a:gridCol w="4514850">
                  <a:extLst>
                    <a:ext uri="{9D8B030D-6E8A-4147-A177-3AD203B41FA5}">
                      <a16:colId xmlns:a16="http://schemas.microsoft.com/office/drawing/2014/main" val="1111808504"/>
                    </a:ext>
                  </a:extLst>
                </a:gridCol>
              </a:tblGrid>
              <a:tr h="467783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Pattern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Matches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838573"/>
                  </a:ext>
                </a:extLst>
              </a:tr>
              <a:tr h="82761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chars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single character that is listed inside the brackets (use \[ or \] to match a bracket)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375044"/>
                  </a:ext>
                </a:extLst>
              </a:tr>
            </a:tbl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B0E4352-440D-4808-B26E-5527DB18E9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2590800"/>
            <a:ext cx="7391400" cy="2209799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character 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 = 'The product code is MBT-3461.';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MB[TF]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MBT and returns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[.]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. and returns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[13579]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3 and returns 1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E1AB2-E29E-4952-8846-FEED2F96B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B8CC6D-0803-477C-9AFE-BC28755B4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C15,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11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964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DA6F9-E754-49FF-A8E1-6001B9B18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Metacharacters inside a character class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E7818CE8-E97D-44BD-BF2A-A1EDC0243F51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4251403136"/>
              </p:ext>
            </p:extLst>
          </p:nvPr>
        </p:nvGraphicFramePr>
        <p:xfrm>
          <a:off x="914400" y="1143000"/>
          <a:ext cx="6012180" cy="2209799"/>
        </p:xfrm>
        <a:graphic>
          <a:graphicData uri="http://schemas.openxmlformats.org/drawingml/2006/table">
            <a:tbl>
              <a:tblPr firstRow="1"/>
              <a:tblGrid>
                <a:gridCol w="1668780">
                  <a:extLst>
                    <a:ext uri="{9D8B030D-6E8A-4147-A177-3AD203B41FA5}">
                      <a16:colId xmlns:a16="http://schemas.microsoft.com/office/drawing/2014/main" val="4254686326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3555546057"/>
                    </a:ext>
                  </a:extLst>
                </a:gridCol>
              </a:tblGrid>
              <a:tr h="486905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Meaning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792164"/>
                  </a:ext>
                </a:extLst>
              </a:tr>
              <a:tr h="86144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^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Negates the list of characters inside the character class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157249"/>
                  </a:ext>
                </a:extLst>
              </a:tr>
              <a:tr h="86144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Creates a range of characters based on their Latin-1 character set values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846860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00C487-D5FF-4DA5-9AE2-95730ADB0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B2CFAB-F647-44B7-A73E-6283C8368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807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B1B19-E0CA-49A2-B618-4D8284632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metacharacters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CB5566-E34C-4556-8DC4-D4716D92A4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 = 'The product code is MBT-3461.';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MB[^TF]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nothing and returns 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MBT[^^]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MBT- and returns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MBT-[1-5]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MBT-3 and returns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MBT[_*-]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MBT- and returns 1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7781FC-E0A9-4A1A-B2EB-91F751BEB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F18684-ABEC-4747-A082-359BEA58F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243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699910-D4D7-4F35-A617-95D156498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Patterns for bracket expressions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a character class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2B89D1AF-DBDB-4793-BAFD-0AF7D88AA27E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4143774287"/>
              </p:ext>
            </p:extLst>
          </p:nvPr>
        </p:nvGraphicFramePr>
        <p:xfrm>
          <a:off x="914400" y="1295400"/>
          <a:ext cx="6629400" cy="4724398"/>
        </p:xfrm>
        <a:graphic>
          <a:graphicData uri="http://schemas.openxmlformats.org/drawingml/2006/table">
            <a:tbl>
              <a:tblPr firstRow="1"/>
              <a:tblGrid>
                <a:gridCol w="1725299">
                  <a:extLst>
                    <a:ext uri="{9D8B030D-6E8A-4147-A177-3AD203B41FA5}">
                      <a16:colId xmlns:a16="http://schemas.microsoft.com/office/drawing/2014/main" val="954117958"/>
                    </a:ext>
                  </a:extLst>
                </a:gridCol>
                <a:gridCol w="4904101">
                  <a:extLst>
                    <a:ext uri="{9D8B030D-6E8A-4147-A177-3AD203B41FA5}">
                      <a16:colId xmlns:a16="http://schemas.microsoft.com/office/drawing/2014/main" val="1794731721"/>
                    </a:ext>
                  </a:extLst>
                </a:gridCol>
              </a:tblGrid>
              <a:tr h="409237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Pattern</a:t>
                      </a:r>
                    </a:p>
                  </a:txBody>
                  <a:tcPr marL="67437" marR="67437" marT="44958" marB="449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Matches</a:t>
                      </a:r>
                    </a:p>
                  </a:txBody>
                  <a:tcPr marL="67437" marR="67437" marT="44958" marB="44958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845318"/>
                  </a:ext>
                </a:extLst>
              </a:tr>
              <a:tr h="40923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[:digit:]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Digits (same as \d)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947797"/>
                  </a:ext>
                </a:extLst>
              </a:tr>
              <a:tr h="40923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[:lower:]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Lowercase letters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945522"/>
                  </a:ext>
                </a:extLst>
              </a:tr>
              <a:tr h="40923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[:upper:]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Uppercase letters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18045"/>
                  </a:ext>
                </a:extLst>
              </a:tr>
              <a:tr h="40923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[:letter:]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Upper- and lowercase letters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255731"/>
                  </a:ext>
                </a:extLst>
              </a:tr>
              <a:tr h="40923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[:alnum:]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Upper- and lowercase letters and digits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990421"/>
                  </a:ext>
                </a:extLst>
              </a:tr>
              <a:tr h="72525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[:word:]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Upper- and lowercase letters, digits, and the underscore (same as \w)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217690"/>
                  </a:ext>
                </a:extLst>
              </a:tr>
              <a:tr h="40923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[:print:]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All printable characters including the space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228744"/>
                  </a:ext>
                </a:extLst>
              </a:tr>
              <a:tr h="40923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[:graph:]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All printable characters excluding the space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621571"/>
                  </a:ext>
                </a:extLst>
              </a:tr>
              <a:tr h="72525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[:punct:]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All printable characters excluding letters and digits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37" marR="67437" marT="44958" marB="44958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1668042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254667-01B8-4869-921E-94BDD54F1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419B89-86B8-4FB5-A857-9D9612196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344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7750A-4223-4CE5-8ED1-449428A13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bracket expressions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C588DF-4BA1-4001-B942-4DE4934408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 = 'The product code is MBT-3461.';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MBT[[: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punct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:]]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MBT- and returns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MBT[[:digit:]]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nothing and returns 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MB[[:upper:]]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MBT and returns 1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7B408D-F8AF-4D72-9A04-1AC298D3F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6E89A3-AD04-416B-BD57-9F068679F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072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5C28B-5D6A-4F3B-9311-246A555A7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regular expressions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A674C1-A67A-42EF-A208-B6B0EDE82B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regular expression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pattern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escape character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metacharacter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character class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bracket expression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40B4ED-B3ED-4D26-A41B-E5D0B5340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CCD36A-FC8A-45FD-B330-D29547F58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61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5CA4454-923B-4EA9-B8C6-4EA9FB50A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match string positions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B907F947-ED48-4AAB-8910-9EFF6CAB4726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3440148661"/>
              </p:ext>
            </p:extLst>
          </p:nvPr>
        </p:nvGraphicFramePr>
        <p:xfrm>
          <a:off x="914400" y="1143000"/>
          <a:ext cx="6983730" cy="2913888"/>
        </p:xfrm>
        <a:graphic>
          <a:graphicData uri="http://schemas.openxmlformats.org/drawingml/2006/table">
            <a:tbl>
              <a:tblPr firstRow="1"/>
              <a:tblGrid>
                <a:gridCol w="1325880">
                  <a:extLst>
                    <a:ext uri="{9D8B030D-6E8A-4147-A177-3AD203B41FA5}">
                      <a16:colId xmlns:a16="http://schemas.microsoft.com/office/drawing/2014/main" val="761764838"/>
                    </a:ext>
                  </a:extLst>
                </a:gridCol>
                <a:gridCol w="5657850">
                  <a:extLst>
                    <a:ext uri="{9D8B030D-6E8A-4147-A177-3AD203B41FA5}">
                      <a16:colId xmlns:a16="http://schemas.microsoft.com/office/drawing/2014/main" val="403691889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Pattern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Matches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004995"/>
                  </a:ext>
                </a:extLst>
              </a:tr>
              <a:tr h="515112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^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 beginning of the string (use \^ to match a caret)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7992825"/>
                  </a:ext>
                </a:extLst>
              </a:tr>
              <a:tr h="515112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$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 end of the string (use \$ to match a dollar sign)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013860"/>
                  </a:ext>
                </a:extLst>
              </a:tr>
              <a:tr h="911352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\b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 beginning or end of a word (must not be inside brackets)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715705"/>
                  </a:ext>
                </a:extLst>
              </a:tr>
              <a:tr h="515112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\B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position other than the beginning or end of a word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813130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D319B9-097E-437B-AE92-1D2A804DC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3625C-36CB-4C48-8575-00B2A862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545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418B2-7555-44BB-A10C-21C2836A4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Matching string positions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7B70C5-F9CE-4732-9341-83EF5D6936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$author = 'Joel Murach';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^Joel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$author)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Returns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Murach$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$author)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Returns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^Murach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$author)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Returns 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bJoe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$editor)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Returns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Joe\b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$editor)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Returns 0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06F72-B0E8-485C-8C60-4454B751F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2A2024-A260-4DED-85F1-60A942F1C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541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958668A-40A2-4B39-BBC6-F2C1719B1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group and match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subpatterns</a:t>
            </a:r>
            <a:endParaRPr lang="en-US" dirty="0"/>
          </a:p>
        </p:txBody>
      </p:sp>
      <p:graphicFrame>
        <p:nvGraphicFramePr>
          <p:cNvPr id="9" name="Table Placeholder 8">
            <a:extLst>
              <a:ext uri="{FF2B5EF4-FFF2-40B4-BE49-F238E27FC236}">
                <a16:creationId xmlns:a16="http://schemas.microsoft.com/office/drawing/2014/main" id="{99C6FDD2-CED5-4DEF-A135-95487C1F8518}"/>
              </a:ext>
            </a:extLst>
          </p:cNvPr>
          <p:cNvGraphicFramePr>
            <a:graphicFrameLocks noGrp="1"/>
          </p:cNvGraphicFramePr>
          <p:nvPr>
            <p:ph type="tbl" sz="quarter" idx="16"/>
            <p:extLst>
              <p:ext uri="{D42A27DB-BD31-4B8C-83A1-F6EECF244321}">
                <p14:modId xmlns:p14="http://schemas.microsoft.com/office/powerpoint/2010/main" val="1725268318"/>
              </p:ext>
            </p:extLst>
          </p:nvPr>
        </p:nvGraphicFramePr>
        <p:xfrm>
          <a:off x="1295400" y="1077685"/>
          <a:ext cx="6755130" cy="2514600"/>
        </p:xfrm>
        <a:graphic>
          <a:graphicData uri="http://schemas.openxmlformats.org/drawingml/2006/table">
            <a:tbl>
              <a:tblPr firstRow="1"/>
              <a:tblGrid>
                <a:gridCol w="2183130">
                  <a:extLst>
                    <a:ext uri="{9D8B030D-6E8A-4147-A177-3AD203B41FA5}">
                      <a16:colId xmlns:a16="http://schemas.microsoft.com/office/drawing/2014/main" val="738822376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985518466"/>
                    </a:ext>
                  </a:extLst>
                </a:gridCol>
              </a:tblGrid>
              <a:tr h="435864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Pattern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Matches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379448"/>
                  </a:ext>
                </a:extLst>
              </a:tr>
              <a:tr h="77114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subpattern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Creates a numbered subpattern group (use \( and \) to match a parenthesis)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184055"/>
                  </a:ext>
                </a:extLst>
              </a:tr>
              <a:tr h="4358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(?:</a:t>
                      </a:r>
                      <a:r>
                        <a:rPr lang="en-US" sz="16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subpattern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Creates an unnumbered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subpattern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group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029031"/>
                  </a:ext>
                </a:extLst>
              </a:tr>
              <a:tr h="4358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|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Matches either the left or right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subpattern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528743"/>
                  </a:ext>
                </a:extLst>
              </a:tr>
              <a:tr h="4358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\</a:t>
                      </a:r>
                      <a:r>
                        <a:rPr lang="en-US" sz="16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Matches a numbered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subpattern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group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784122"/>
                  </a:ext>
                </a:extLst>
              </a:tr>
            </a:tbl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8888D-8ECD-4101-8816-334F25B948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810000"/>
            <a:ext cx="7391400" cy="2209799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Matching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subpatterns</a:t>
            </a:r>
            <a:endParaRPr lang="en-US" sz="2400" b="1" dirty="0">
              <a:solidFill>
                <a:srgbClr val="00009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'Rob Robertson';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^(Rob)|(Bob)\b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$name)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Returns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^(\w\w\w) \1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$name)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Returns 1</a:t>
            </a:r>
          </a:p>
          <a:p>
            <a:endParaRPr lang="en-US" sz="11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37B75D-C876-4893-B6CE-C246886DA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103158-1D53-4959-831F-33C6CBE00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C15,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19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436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71C85-A5F7-457D-A70A-7AA87FAE4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 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3E14D-B66C-4935-B97D-6FA6CE57B8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Create and use regular expressions.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Create and throw exceptions.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Catch and handle exceptions and errors.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1BA6F2-4C55-4D93-A367-455196D6F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FFE22C-E86E-442C-BD11-79AAB7897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2321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79EAC97-A066-4923-AAF4-6E43D46D0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match a repeating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subpattern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6F524C2B-BFBB-4E71-9CB3-A420E66A3504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4093922028"/>
              </p:ext>
            </p:extLst>
          </p:nvPr>
        </p:nvGraphicFramePr>
        <p:xfrm>
          <a:off x="914400" y="1188720"/>
          <a:ext cx="7155180" cy="3506407"/>
        </p:xfrm>
        <a:graphic>
          <a:graphicData uri="http://schemas.openxmlformats.org/drawingml/2006/table">
            <a:tbl>
              <a:tblPr firstRow="1"/>
              <a:tblGrid>
                <a:gridCol w="1325880">
                  <a:extLst>
                    <a:ext uri="{9D8B030D-6E8A-4147-A177-3AD203B41FA5}">
                      <a16:colId xmlns:a16="http://schemas.microsoft.com/office/drawing/2014/main" val="1423165628"/>
                    </a:ext>
                  </a:extLst>
                </a:gridCol>
                <a:gridCol w="5829300">
                  <a:extLst>
                    <a:ext uri="{9D8B030D-6E8A-4147-A177-3AD203B41FA5}">
                      <a16:colId xmlns:a16="http://schemas.microsoft.com/office/drawing/2014/main" val="427629574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Pattern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Matches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83813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{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n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}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Pattern must repeat exactly n times (use \{ and \} to match a brace)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196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{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n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,}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Pattern must repeat n or more times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81213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{</a:t>
                      </a:r>
                      <a:r>
                        <a:rPr lang="en-US" sz="16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n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,</a:t>
                      </a:r>
                      <a:r>
                        <a:rPr lang="en-US" sz="16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m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}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Subpattern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must repeat from n to m times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71427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?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Zero or one of the previous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subpattern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(same as {0,1})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96733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+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One or more of the previous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subpattern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(same as {1,})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075781"/>
                  </a:ext>
                </a:extLst>
              </a:tr>
              <a:tr h="504127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*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Zero or more of the previous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subpattern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(same as {0,})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312886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42AFBC-3DBE-4777-8FC3-C2CA41701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8DF319-4428-453A-B8E4-7C2622D42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4152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E8307-FBCE-4D3B-AEB0-0EFDB0523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Matching repeating patterns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EDB5A-921E-4436-9B87-819925BF07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$phone = '559-555-6627';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^\d{3}-\d{3}-\d{4}$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$phone)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Returns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$fax = '(559) 555-6635';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^\(\d{3}\) ?\d{3}-\d{4}$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$fax)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Returns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phone_pattern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^(\d{3}-)|(\(\d{3}\) ?)\d{3}-\d{4}$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phone_pattern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$phone)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Returns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phone_pattern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$fax)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Returns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$items = 'MBT-6745, MBS-5729 MBT-6824';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]+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$items);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Returns 1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30B5B5-8B5F-4410-869A-848DDBC0E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80CEBB-2F9C-40B8-97EA-061F1F5AF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7623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A7DDE60-F92E-431D-8A0A-E111E7F95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Patterns for assertions</a:t>
            </a:r>
            <a:endParaRPr lang="en-US" dirty="0"/>
          </a:p>
        </p:txBody>
      </p:sp>
      <p:graphicFrame>
        <p:nvGraphicFramePr>
          <p:cNvPr id="9" name="Table Placeholder 8">
            <a:extLst>
              <a:ext uri="{FF2B5EF4-FFF2-40B4-BE49-F238E27FC236}">
                <a16:creationId xmlns:a16="http://schemas.microsoft.com/office/drawing/2014/main" id="{2B0B40C4-10F2-4918-B8E0-BC3276DABD60}"/>
              </a:ext>
            </a:extLst>
          </p:cNvPr>
          <p:cNvGraphicFramePr>
            <a:graphicFrameLocks noGrp="1"/>
          </p:cNvGraphicFramePr>
          <p:nvPr>
            <p:ph type="tbl" sz="quarter" idx="16"/>
            <p:extLst>
              <p:ext uri="{D42A27DB-BD31-4B8C-83A1-F6EECF244321}">
                <p14:modId xmlns:p14="http://schemas.microsoft.com/office/powerpoint/2010/main" val="2187389435"/>
              </p:ext>
            </p:extLst>
          </p:nvPr>
        </p:nvGraphicFramePr>
        <p:xfrm>
          <a:off x="1226820" y="1066800"/>
          <a:ext cx="6355080" cy="1451640"/>
        </p:xfrm>
        <a:graphic>
          <a:graphicData uri="http://schemas.openxmlformats.org/drawingml/2006/table">
            <a:tbl>
              <a:tblPr firstRow="1"/>
              <a:tblGrid>
                <a:gridCol w="2068830">
                  <a:extLst>
                    <a:ext uri="{9D8B030D-6E8A-4147-A177-3AD203B41FA5}">
                      <a16:colId xmlns:a16="http://schemas.microsoft.com/office/drawing/2014/main" val="3754829938"/>
                    </a:ext>
                  </a:extLst>
                </a:gridCol>
                <a:gridCol w="4286250">
                  <a:extLst>
                    <a:ext uri="{9D8B030D-6E8A-4147-A177-3AD203B41FA5}">
                      <a16:colId xmlns:a16="http://schemas.microsoft.com/office/drawing/2014/main" val="13506419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Pattern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Meaning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495227"/>
                  </a:ext>
                </a:extLst>
              </a:tr>
              <a:tr h="49722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(?=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assertion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Creates a look-ahead assertion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046301"/>
                  </a:ext>
                </a:extLst>
              </a:tr>
              <a:tr h="49722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(?!</a:t>
                      </a:r>
                      <a:r>
                        <a:rPr lang="en-US" sz="16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assertion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Creates a negative look-ahead assertion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14446"/>
                  </a:ext>
                </a:extLst>
              </a:tr>
            </a:tbl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5304C02-9421-4CC7-BE28-D0468B7FF79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2848019"/>
            <a:ext cx="7391400" cy="2209799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Look-ahead assertions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(?=[[:digit:]])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The next character in the string must be a digit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(?=.*[[:digit:]])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The string must contain at least one digit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3A89-B550-473F-A1A1-46A84E703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03470F-5010-4D99-8022-39C07F7CC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C15,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22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8661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61D54-12CA-4C36-9759-F546EDD1B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look-ahead assertion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C198FA-6E50-4560-B9B0-53922F1D8B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$pattern = '/^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(?=.*[[:digit:]])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[[: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alnum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:]]{6}$/';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($pattern, 'Harris')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Assertion fails and returns 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($pattern, 'Harri5')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and returns 1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negative look-ahead assertion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$pattern = '/^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(?!3[2-9])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[0-3][[:digit:]]$/';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($pattern, '32')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Assertion fails and returns 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($pattern, '31')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and returns 1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86F670-10A7-4A70-A42A-32AE9F980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AFF440-E3E5-4ECC-8F6C-60B8E99D3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1408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BA4AE-BA50-433D-B720-91340DFE4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pattern to enforce password complexity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E434F2-2881-4E57-A432-3372061527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pw_pattern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'/^(?=.*[[:digit:]])(?=.*[[: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punct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:]])[[:print:]]{6,}$/';</a:t>
            </a:r>
          </a:p>
          <a:p>
            <a:pPr marL="0" marR="0">
              <a:spcBef>
                <a:spcPts val="12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parts of the pattern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^                   // start of the string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(?=.*[[:digit:]])   // at least one digit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(?=.*[[: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punct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:]])   // at least one punctuation character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[[:print:]]{6,}     // six or more printable characters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                   // nothing else</a:t>
            </a:r>
          </a:p>
          <a:p>
            <a:pPr marL="0" marR="0">
              <a:spcBef>
                <a:spcPts val="12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pattern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$password1 = 'sup3rsecret';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$password2 = 'sup3rse(ret';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pw_pattern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$password1)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Assertion fails and returns 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pw_pattern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$password2)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and returns 1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953191-7B54-4D53-B9A4-7335C0868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AC91D-AF3A-4DCD-93BB-78329635C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294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6BBCA-8B7C-4D6C-AB78-D40D74352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work with a multiline regular expression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858678-49D4-4907-8533-C8AEB4FA2C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   = "Ray Harris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$pattern1 = '/Harris$/';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($pattern1, $string);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Does not match Harris and returns 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$pattern2 = '/Harris$/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($pattern2, $string);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Harris and returns 1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1EB855-507F-4F49-AEEF-BE5EE2C9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7D5D99-82D7-4838-95AB-46F7BB3D6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0809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852BD-569A-4E90-BE92-47FB9277D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to find multiple matches in a string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FD1F36-A28E-49B5-9F13-FFD13F9399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preg_match_all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$pattern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$matches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work with a global regular expression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  = 'MBT-6745 MBT-5712';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$pattern = 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MBT-[[:digit:]]{4}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$count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preg_match_all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($pattern, $string, $matches);   // Count is 2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($matches[0] as $match)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'&lt;div&gt;' . $match . '&lt;/div&gt;';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Displays MBT-6745 and MBT-5712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B29771-E4BD-406B-94DB-0D958981B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15FC7B-E318-4785-882E-A75FB2E6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0462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E052C-E080-4D8D-B9A2-9CEC07A87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more functions for regular expressions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3AA88-AA29-43F8-8D64-90F7A851F1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preg_replace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$pattern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$new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preg_split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$pattern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43D24E-4931-4644-84B2-4C4480CE2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F5E4C5-2BB6-48DA-BB06-781464900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9883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E46CCB0-CEB5-4248-8224-405C79D2B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preg_replace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function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replace a pattern with a string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EA4745-3609-4847-8102-469B8AFB7B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$items = 'MBT-6745 MBS-5729';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preg_replace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('/MB[ST]/', 'ITEM', $items);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$items;       // Displays ITEM-6745 ITEM-5729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E36FA9-93CE-42B1-8890-013F5440A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6273F0-3A49-432B-A764-02326928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7435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0B20C0B-6B57-449C-B8FA-137051AA9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preg_split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function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split a string on a pattern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0CD6C12-859D-4214-AA89-4FA5C8AF9C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$items = 'MBT-6745 MBS-5729, MBT-6824, and MBS-5214';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$pattern = '/[, ]+(and[ ]*)?/';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$items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preg_split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($pattern, $items);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$items contains: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'MBT-6745', 'MBS-5729', 'MBT-6824', 'MBS-5214'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($items as $item)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'&lt;li&gt;' . $item . '&lt;/li&gt;';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B9A3B8-974C-444F-A2F3-67125A00C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5A01AA-8450-4BF2-BDD9-4CFA73355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343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EE75B-42AC-448E-AE98-AC380E81E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 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0E7C0E-3499-4E59-9FFD-4C72775D7E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creation of a regular expression and the processing that’s done by the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preg_match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 function.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case-insensitive, multiline, and global regular expressions.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preg_replace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 and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preg_split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 functions that work with regular expressions.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how regular expressions can be used for data validation such as validating a social security number.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how the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filter_var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 function can be used for data validation such as validating an email address.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way exceptions are created, thrown, and handled.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type of errors that PHP 7 and later let you catch and how you catch and handle them.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596868-778D-4C0A-99D6-BA1478318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F623EC-4CBD-408D-9366-E9F37E90C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328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95B61-0146-4637-8001-182D82D96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Regular expressions for testing validity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8F739-5E67-4AA8-8162-A2427BC042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 numbers in this format: 999-999-9999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/^[[:digit:]]{3}-[[:digit:]]{3}-[[:digit:]]{4}$/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Credit card numbers in this format: 9999-9999-9999-9999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/^[[:digit:]]{4}(-[[:digit:]]{4}){3}$/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 codes in either of these formats: 99999 or 99999-9999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/^[[:digit:]]{5}(-[[:digit:]]{4})?$/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Dates in this format: mm/dd/</a:t>
            </a:r>
            <a:r>
              <a:rPr lang="en-US" b="1" spc="-1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yyyy</a:t>
            </a:r>
            <a:endParaRPr lang="en-US" b="1" spc="-10" dirty="0">
              <a:solidFill>
                <a:srgbClr val="00009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/^(0?[1-9]|1[0-2])\/(0?[1-9]|[12][[:digit:]]|3[01])\/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[[:digit:]]{4}$/     // on one line with no spaces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79A94B-6220-44CF-B1AC-C1F4399B1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54BF16-41A5-44A4-8565-F537341CB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8100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AB20F-1AAD-43D6-9254-DEAD3996D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 a phone number for validity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469C9B-C276-42D7-ACAF-F70B4CB11E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$phone = '559-555-6624';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phone_pattern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'/^[[:digit:]]{3}-[[:digit:]]{3}-[[:digit:]]{4}$/';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$match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phone_pattern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$phone);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Returns 1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706B75-2F08-4366-99A6-49D2386AF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81DB57-EF03-4AA8-8BEE-2BA70A6C7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0841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A72085C-6352-4BF5-80B3-FB8B987D3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 a date for a valid format,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not for a valid month, day, and year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6CA29AF-E1D5-4D9E-A598-C3D4BC48CF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$date = '8/10/209';                 // Invalid date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date_pattern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'/^(0?[1-9]|1[0-2])\/'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. '(0?[1-9]|[12][[:digit:]]|3[01])\/'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. '[[:digit:]]{4}$/';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$match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date_pattern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$date);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Returns 0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B893C9-9784-42F1-A689-DCFB5050B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1F622F-5776-4640-A771-EAD96CEC5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1532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3A78B-805D-4028-BEC4-82B6652A4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PHP function for data validation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1B293-7020-42CA-A390-9ACB5521A1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filter_var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$filter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constants for validation filters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FILTER_VALIDATE_EMAIL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FILTER_VALIDATE_URL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that validates an email address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valid_email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($email)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filter_var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($email, FILTER_VALIDATE_EMAIL)) {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true;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 else {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false;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73E679-6B1C-496D-9298-FBA732D94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726B5C-1489-4FB6-BFBD-B4AA2DEAA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5437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EBA6D-CCD3-4098-86DB-0B9EEF6AC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creating a new Exception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6F6A4D-97FF-46F8-BD36-8930933D74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Exception(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the throw statement</a:t>
            </a:r>
          </a:p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throw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$exception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733F0-384F-4FF4-B8D8-C47F8D987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BB13D1-D144-487D-8C31-7A34FC04D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4601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7B044-47C6-42A0-8272-D71D78B1B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that may throw an exception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76EF6C-0B70-424C-BA26-A1BA287A01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calculate_future_value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$investment,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interest_rate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$years)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($investment &lt;= 0 ||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interest_rate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&lt;= 0 ||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$years &lt;= 0 )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throw new Exception(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"All arguments must be greater than zero.");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$investment;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($i = 1; $i &lt;= $years; $i++)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interest_rate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.01;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round($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causes an exception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calculate_future_value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(10000, 0.06, 0);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A4FA17-CEB6-409A-8185-9E9C91322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2550A8-21BC-4AFA-9AAB-99EEB0E41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4102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5C16B-8021-4109-90A4-D35155915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Methods of Exception objects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A2634B-F481-4D95-AE84-D7FE7D5C90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getFile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getLine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getTrace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getTraceAsString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ABD2CB-2AE2-407E-BDF0-B3CDF3A1A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04544-EE07-451D-A373-294D45E8F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5151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03312-4641-49BA-A9E0-1785DF23C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a try/catch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313A1-BD69-42B6-9980-261336BC7F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 </a:t>
            </a:r>
            <a:r>
              <a:rPr lang="en-US" sz="14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catch (</a:t>
            </a:r>
            <a:r>
              <a:rPr lang="en-US" sz="14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ExceptionClass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exceptionName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 </a:t>
            </a:r>
            <a:r>
              <a:rPr lang="en-US" sz="14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 catch (</a:t>
            </a:r>
            <a:r>
              <a:rPr lang="en-US" sz="14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ExceptionClass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exceptionName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 </a:t>
            </a:r>
            <a:r>
              <a:rPr lang="en-US" sz="14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 ] ...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catches an Exception object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fv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calculate_future_value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(10000, 0.06, 0);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'Future value is ' .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fv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 (Exception $e)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Exception: ' . $e-&gt;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F02864-5DDC-4DDA-9EEF-C4F1BD490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DA4438-5686-448F-9395-CB390838E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8100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A8654-0B77-4E15-9035-F9E29BBEC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re-throws an Exception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F14D4-3479-4A66-930A-1A563C2AC2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fv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calculate_future_value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$investment,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annual_rate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$years);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 (Exception $e)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throw $e;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catches two types of exceptions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PDO($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mmuser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'pa55word', $options);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other statements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PDOException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PDOException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' . $e-&gt;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 (Exception $e)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'Exception: ' . $e-&gt;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94B487-7758-4DCB-B0CA-36A1B5965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4621BF-F03E-4CC3-A891-CA0456CE6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4095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25932-4C80-42AB-85DB-0001338B1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catches all errors and exceptions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C652DC-8382-4B0F-BAD8-E2313A0E8C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fv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calc_future_value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(10000, 0.06, 9);  // Error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 (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Exception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'Error: ' . $e-&gt;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 (Error $e) {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'Error: ' .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message for the error above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Error: Call to undefined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calc_future_value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more concise way to catch all errors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exceptions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fv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calculate_future_value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(10000, 0.06, 9);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 (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Throwable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'Error: ' .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 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4E7C53-F324-4302-87B1-F35B31983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707D89-624C-4FDA-A0E1-10806EF77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637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A896D-6AA9-4E7B-8CDC-797530C20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for matching a regular expression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008CC-9BEB-40BB-8ACE-9BAC5A650E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$pattern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 regular expression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$pattern = 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Harris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strings to test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$author = 'Ray Harris';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$editor = 'Joel Murach';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search for the pattern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($pattern, $author);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editor_match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($pattern, $editor);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editor_match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0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1BB49D-16F3-4DAE-89ED-023C9BC39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B66F2F-4F11-4899-B012-08E0696B2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32030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EB221-056D-42C4-83DC-30D35D7BD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catches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ParseError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DFF918-EFDC-47AD-971E-4886D170B5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require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calculations.php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ParseError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'Required file not included: ' 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message for the error above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Required file not included: syntax error, unexpected '}', expecting ';'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5E8DAF-2FFF-48AA-A628-CBB120EC5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2E39E5-0142-4B8D-ADC3-13936CBD1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1596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C736F-CC7D-418A-BA9D-0C89CFED1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catches a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TypeError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10279-167F-45F5-84FD-40DE8E966C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$average = avg_of_3(5.1, 2.7, 8.2);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TypeError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'Error: ' . $e-&gt;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  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message for the error above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Error: Argument 1 passed to avg_of_3() must be of the type integer, float given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FD1DB3-DC4F-4944-8CA9-26770683F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81E321-5F3D-45E7-A8EA-5192C3A1A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4375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1FD87FD-8E65-4654-B207-61BC7DEF1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user interface for the Registration application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2BDBB986-AA12-4296-8AF2-165B41DB5FA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325895" cy="4191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AD0148-896E-40A2-9254-C3E03C37F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2E7A15-DA6A-43C6-92F9-DB103E813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65992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A018C-A071-4688-B643-9F23D3678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file structure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2D8A3-2415-4241-AB21-E7E95A61D4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274320" indent="0">
              <a:spcBef>
                <a:spcPts val="0"/>
              </a:spcBef>
              <a:spcAft>
                <a:spcPts val="600"/>
              </a:spcAft>
              <a:tabLst>
                <a:tab pos="2400300" algn="l"/>
              </a:tabLst>
            </a:pPr>
            <a:r>
              <a:rPr lang="en-US" sz="1600" b="1" spc="-1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app_root</a:t>
            </a:r>
            <a:r>
              <a:rPr lang="en-US" sz="1600" b="1" spc="-1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/</a:t>
            </a:r>
            <a:endParaRPr lang="en-US" sz="2000" spc="-1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274320" indent="0">
              <a:spcBef>
                <a:spcPts val="0"/>
              </a:spcBef>
              <a:spcAft>
                <a:spcPts val="600"/>
              </a:spcAft>
              <a:tabLst>
                <a:tab pos="2400300" algn="l"/>
              </a:tabLst>
            </a:pPr>
            <a:r>
              <a:rPr lang="en-US" sz="1600" b="1" spc="-1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model/</a:t>
            </a:r>
            <a:endParaRPr lang="en-US" sz="2000" spc="-1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274320" indent="0">
              <a:spcBef>
                <a:spcPts val="0"/>
              </a:spcBef>
              <a:spcAft>
                <a:spcPts val="600"/>
              </a:spcAft>
              <a:tabLst>
                <a:tab pos="2400300" algn="l"/>
              </a:tabLst>
            </a:pPr>
            <a:r>
              <a:rPr lang="en-US" sz="1600" b="1" spc="-10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</a:rPr>
              <a:t>fields.php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The Field and Fields classes</a:t>
            </a:r>
          </a:p>
          <a:p>
            <a:pPr marL="457200" marR="274320" indent="0">
              <a:spcBef>
                <a:spcPts val="0"/>
              </a:spcBef>
              <a:spcAft>
                <a:spcPts val="600"/>
              </a:spcAft>
              <a:tabLst>
                <a:tab pos="2400300" algn="l"/>
              </a:tabLst>
            </a:pPr>
            <a:r>
              <a:rPr lang="en-US" sz="1600" b="1" spc="-10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</a:rPr>
              <a:t>validate.php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The Validate class</a:t>
            </a:r>
          </a:p>
          <a:p>
            <a:pPr marL="228600" marR="274320" indent="0">
              <a:spcBef>
                <a:spcPts val="0"/>
              </a:spcBef>
              <a:spcAft>
                <a:spcPts val="600"/>
              </a:spcAft>
              <a:tabLst>
                <a:tab pos="2400300" algn="l"/>
              </a:tabLst>
            </a:pPr>
            <a:r>
              <a:rPr lang="en-US" sz="1600" b="1" spc="-1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view/</a:t>
            </a:r>
            <a:endParaRPr lang="en-US" sz="2000" spc="-1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274320" indent="0">
              <a:spcBef>
                <a:spcPts val="0"/>
              </a:spcBef>
              <a:spcAft>
                <a:spcPts val="600"/>
              </a:spcAft>
              <a:tabLst>
                <a:tab pos="2400300" algn="l"/>
              </a:tabLst>
            </a:pPr>
            <a:r>
              <a:rPr lang="en-US" sz="1600" b="1" spc="-1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footer.php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The HTML and PHP for the footer</a:t>
            </a:r>
          </a:p>
          <a:p>
            <a:pPr marL="457200" marR="274320" indent="0">
              <a:spcBef>
                <a:spcPts val="0"/>
              </a:spcBef>
              <a:spcAft>
                <a:spcPts val="600"/>
              </a:spcAft>
              <a:tabLst>
                <a:tab pos="2400300" algn="l"/>
              </a:tabLst>
            </a:pPr>
            <a:r>
              <a:rPr lang="en-US" sz="1600" b="1" spc="-1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header.php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The HTML and PHP for the header</a:t>
            </a:r>
          </a:p>
          <a:p>
            <a:pPr marL="457200" marR="274320" indent="0">
              <a:spcBef>
                <a:spcPts val="0"/>
              </a:spcBef>
              <a:spcAft>
                <a:spcPts val="600"/>
              </a:spcAft>
              <a:tabLst>
                <a:tab pos="2400300" algn="l"/>
              </a:tabLst>
            </a:pPr>
            <a:r>
              <a:rPr lang="en-US" sz="1600" b="1" spc="-10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</a:rPr>
              <a:t>register.php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The HTML and PHP for the form view</a:t>
            </a:r>
          </a:p>
          <a:p>
            <a:pPr marL="457200" marR="274320" indent="0">
              <a:spcBef>
                <a:spcPts val="0"/>
              </a:spcBef>
              <a:spcAft>
                <a:spcPts val="600"/>
              </a:spcAft>
              <a:tabLst>
                <a:tab pos="2400300" algn="l"/>
              </a:tabLst>
            </a:pPr>
            <a:r>
              <a:rPr lang="en-US" sz="1600" b="1" spc="-1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success.php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The HTML and PHP for the success view</a:t>
            </a:r>
          </a:p>
          <a:p>
            <a:pPr marL="228600" marR="274320" indent="0">
              <a:spcBef>
                <a:spcPts val="0"/>
              </a:spcBef>
              <a:spcAft>
                <a:spcPts val="600"/>
              </a:spcAft>
              <a:tabLst>
                <a:tab pos="2400300" algn="l"/>
              </a:tabLst>
            </a:pPr>
            <a:r>
              <a:rPr lang="en-US" sz="1600" b="1" spc="-10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</a:rPr>
              <a:t>index.php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The PHP for the controller</a:t>
            </a:r>
          </a:p>
          <a:p>
            <a:pPr marL="228600" marR="274320" indent="0">
              <a:spcBef>
                <a:spcPts val="0"/>
              </a:spcBef>
              <a:spcAft>
                <a:spcPts val="600"/>
              </a:spcAft>
              <a:tabLst>
                <a:tab pos="2400300" algn="l"/>
              </a:tabLst>
            </a:pPr>
            <a:r>
              <a:rPr lang="en-US" sz="1600" b="1" spc="-1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main.css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The CSS for the application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15F5CB-6509-4907-929B-D16353903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06D9E2-926C-4A08-8BD1-E7E497368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85816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D18B7-A665-401C-B1F8-E2F7E12ED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fields.php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B2B4C0-97B1-47D4-B540-B984F5EBA6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Field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$value;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__construct(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private $name,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private $message = '',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private $required = true,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) {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$this-&gt;name;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$this-&gt;message;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isRequired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$this-&gt;required;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isEmpty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empty($this-&gt;value); 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358570-F39A-4F39-BDF3-C814DBB07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27F762-698D-478E-AD86-FED02CC1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69404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D0035-94CC-4359-B8DC-84E17C77A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fields.php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4B4B53-8FCC-4174-B7A0-7EDF0B6D50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$this-&gt;value = $value;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setErrorMessage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($message)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$this-&gt;message = $message;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clearErrorMessage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$this-&gt;message = '';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getHTML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$message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($this-&gt;message);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($this-&gt;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'&lt;span class="error"&gt;' 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$message . '&lt;/span&gt;';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'&lt;span&gt;' . $message . '&lt;/span&gt;';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992687-36AF-4557-98F7-34C6F65E4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606626-555C-4598-9C32-FA34439D2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3758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4CE45-1B74-48E1-9C92-8C0415F47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fields.php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3CE4C4-9590-46A3-83F5-38D26AEC6F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Fields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$fields = [];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addField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$message = '',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$required = true)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$field = new Field($name, $message, $required);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$this-&gt;fields[$field-&gt;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()] = $field;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getField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$this-&gt;fields[$name];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hasErrors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($this-&gt;fields as $field)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 { return true;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false;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4CE2C3-F60B-480D-9631-71A48FDBC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93DEF-276A-4DF5-94C6-47C9567DF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02543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4A4BC-665F-4C64-A2E5-BF2C3D12D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49149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validate.php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59EA4B-1EFB-4217-8BDC-ABA168C795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Validate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$fields;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__construct()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$this-&gt;fields = new Fields();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getFields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$this-&gt;fields;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C4F305-DFE1-4A15-974B-51069806C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A7C8A5-769F-4664-8497-47596E1D7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0739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39A0B-EE88-4FBA-926D-11018FEF1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49149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validate.php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5A9B0-E86B-4D9C-B7B3-3E25CB1E84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Validate a generic text field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text($name, $value, $min = 1, $max = 255)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Get Field object and set its value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$field = $this-&gt;fields-&gt;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getField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Check field and set or clear error message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isRequired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&amp;&amp; 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isEmpty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setErrorMessage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('Required.');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if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strlen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($value) &lt; $min &amp;&amp; !$field-&gt;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isEmpty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setErrorMessage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('Too short.');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if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strlen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($value) &gt; $max)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setErrorMessage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('Too long.');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clearErrorMessage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$field;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8975E2-7B72-455D-AD69-0F6DAEE1A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DE1B4C-B486-4DAB-A0FB-FCF2F3B6F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76215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F05A9-D9A6-413C-8357-1B7373CAD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49149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validate.php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4F12F9-8E8F-4E7C-B54F-824A7CB27C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Validate a field with a generic pattern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pattern($name, $value, $pattern, $message)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Get Field object and do basic text field check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$field = $this-&gt;text($name, $value);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if OK after text check, move on to pattern check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(!$field-&gt;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&amp;&amp; !$field-&gt;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isEmpty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$match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($pattern, $value);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($match === false)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setErrorMessage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('Error testing field.');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 else if ( $match != 1 )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setErrorMessage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($message);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 else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clearErrorMessage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EC3A72-01A5-43FA-8DFA-7E9698C8F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2C6CC1-E62D-4C92-892F-076464AF5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85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F8F81-F6D3-45EC-9D89-9E5FBD8DF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test for errors in a regular expression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BB31E-CD7F-4547-8CF1-B54DE07E4A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=== false)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'Error testing author name.';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if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=== 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'Author name does not contain Harris.';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'Author name contains Harris.';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178046-FF9E-4F9F-A00C-6B2B048FA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D911C-8F5F-4D45-A1CC-377E053F9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10766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E215D-01B0-4276-8136-0617D7C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49149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validate.php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254C4-AB2B-4CC4-B235-C4F8B37B4F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phone($name, $value)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Get Field object and do basic text field check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$field = $this-&gt;text($name, $value);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if OK after text check, move on to phone check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(!$field-&gt;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&amp;&amp; !$field-&gt;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isEmpty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// Call pattern method to validate phone number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$pattern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'/^[[:digit:]]{3}-[[:digit:]]{3}-[[:digit:]]{4}$/';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$message = 'Invalid phone number.';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$this-&gt;pattern($name, $value, $pattern, $message);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0F855A-5607-4BE9-8431-152279259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9E2EF9-C231-4963-847B-DF144E5E8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22931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FDCEC-6626-4B32-BF72-ACC57F45D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49149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validate.php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5)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34B3D7-1436-43BA-8556-810F96CE4F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email($name, $value)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Get Field object and do basic text field check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$field = $this-&gt;text($name, $value);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if OK after text check, move on to email check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(!$field-&gt;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&amp;&amp; !$field-&gt;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isEmpty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filter_var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($value, FILTER_VALIDATE_EMAIL))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clearErrorMessage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 else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$field-&gt;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setErrorMessage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("Invalid email address.");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FB780B-B4F2-4BC0-8289-BFFBF5657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BE9E4-40B9-40FE-BFEE-DC15DFCB5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21964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6BACE-F1D8-4C92-B572-838E11316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controller (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29295-D24A-4E3B-8CAF-8AB71D907ED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('model/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fields.php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('model/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validate.php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Add fields with optional initial message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$validate = new Validate();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$fields = $validate-&gt;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getFields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$fields-&gt;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addField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$fields-&gt;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addField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$fields-&gt;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addField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'phone', 'Use 888-555-1234 format.', 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required:false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$fields-&gt;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addField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('email', 'Must be a valid email address.');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($action ===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$action = 'reset';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strtolower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($action);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390AB9-8EE2-4031-8B71-7759B8FA6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3A9A8D-D820-4110-96BE-77759D038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39506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A905F-71B1-4F89-8777-8D0CB6A60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controller (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0902A-6A42-4742-BE45-AC2235CF81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switch ($action)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'reset':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Reset values for variables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$phone = '';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$email = '';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Load view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 'view/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register.php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A54885-6084-4156-825F-AF0530872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C299E-B72C-4941-B0CA-35EDEA6C6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04312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13FB0-2AB5-40A6-ACE3-CE8BC2B71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controller (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EBADEA-BA3E-4D67-82E1-EF414B1BF6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'register':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Copy form values to local variables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trim(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trim(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$phone = trim(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'phone'));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$email = trim(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'email'));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Validate form data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$validate-&gt;text('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$validate-&gt;text('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$validate-&gt;phone('phone', $phone);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$validate-&gt;email('email', $email);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Load appropriate view based 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hasErrors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($fields-&gt;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hasErrors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include 'view/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register.php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include 'view/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success.php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DFFE25-C7FC-496A-B4FD-5A2E67E06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E6D8B5-387B-4DD4-AB53-CE34A664B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2452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A8D17-1241-4695-A475-C79998474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view (view/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register.php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0E2D8-63B6-485F-BDEA-08FC4E347F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include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&lt;form action="." method="post" 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fieldset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&lt;legend&gt;User Information&lt;/legend&gt;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&lt;label&gt;First Name:&lt;/label&gt;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&lt;input type="text" name="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value="&lt;?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$fields-&gt;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getField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getHTML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&lt;label&gt;Last Name:&lt;/label&gt;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&lt;input type="text" name="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value= "&lt;?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$fields-&gt;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getField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getHTML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B6E321-4365-46EE-A8D7-6424F1EA3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1F876E-9253-4D87-88C6-A8A0C93F5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55549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1D6C4-F028-45FF-9A6F-C08930D20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view (view/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register.php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E6A48-BD9F-4EFF-AC00-84B3EE2269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&lt;label&gt;Phone:&lt;/label&gt;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&lt;input type="text" name="phone"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value="&lt;?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($phone);?&gt;"&gt;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$fields-&gt;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getField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('phone')-&gt;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getHTML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?&gt;&lt;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&lt;label&gt;E-Mail:&lt;/label&gt;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&lt;input type="text" name="email"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value="&lt;?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($email);?&gt;"&gt;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$fields-&gt;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getField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('email')-&gt;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getHTML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?&gt;&lt;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fieldset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fieldset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&lt;legend&gt;Submit Registration&lt;/legend&gt;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&lt;label&gt;&amp;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nbsp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&lt;input type="submit" name="action" value="Register"/&gt;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&lt;input type="submit" name="action" value="Reset" /&gt;&lt;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fieldset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&lt;/form&gt;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include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footer.php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 ?&gt;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FF487E-C14D-4916-9108-90ED942D7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7295FF-1C4E-4417-A021-934F0A0AA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76165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24CA748-310C-471C-A0B6-2130201FA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long version of the Registration application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8CBE0B19-8CDD-4DCB-AF19-5A8D695115E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19200" y="1154784"/>
            <a:ext cx="5182049" cy="471261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DB10F8-C539-444D-9794-11FFA7221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43886F-0F04-4CA8-90EF-D1140A3B6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344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4500E-41C7-4D10-8302-02E1CE121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case-insensitive regular expression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2E5E75-7F1B-4590-AC14-3DE2AF8EC5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$pattern = '/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a case-insensitive regular expression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editor_match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($pattern, $editor);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editor_match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1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C87DDA-D672-4680-BF72-B2C4E3D6F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BCE772-719C-4477-B60E-F8C57AEDC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917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9A5FE0-9953-4BAF-8608-F16FB168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Patterns for special characters</a:t>
            </a:r>
            <a:endParaRPr lang="en-US" dirty="0"/>
          </a:p>
        </p:txBody>
      </p:sp>
      <p:graphicFrame>
        <p:nvGraphicFramePr>
          <p:cNvPr id="10" name="Table Placeholder 9">
            <a:extLst>
              <a:ext uri="{FF2B5EF4-FFF2-40B4-BE49-F238E27FC236}">
                <a16:creationId xmlns:a16="http://schemas.microsoft.com/office/drawing/2014/main" id="{D7C4AAC8-9DFF-4FDC-B50C-B8B96A843B8A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45150349"/>
              </p:ext>
            </p:extLst>
          </p:nvPr>
        </p:nvGraphicFramePr>
        <p:xfrm>
          <a:off x="914400" y="1066800"/>
          <a:ext cx="6412230" cy="4160518"/>
        </p:xfrm>
        <a:graphic>
          <a:graphicData uri="http://schemas.openxmlformats.org/drawingml/2006/table">
            <a:tbl>
              <a:tblPr firstRow="1"/>
              <a:tblGrid>
                <a:gridCol w="1383030">
                  <a:extLst>
                    <a:ext uri="{9D8B030D-6E8A-4147-A177-3AD203B41FA5}">
                      <a16:colId xmlns:a16="http://schemas.microsoft.com/office/drawing/2014/main" val="4059129462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4216476750"/>
                    </a:ext>
                  </a:extLst>
                </a:gridCol>
              </a:tblGrid>
              <a:tr h="474445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Pattern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Matches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735774"/>
                  </a:ext>
                </a:extLst>
              </a:tr>
              <a:tr h="47444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\\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Backslash character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859962"/>
                  </a:ext>
                </a:extLst>
              </a:tr>
              <a:tr h="47444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\/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Forward slash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5901936"/>
                  </a:ext>
                </a:extLst>
              </a:tr>
              <a:tr h="47444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\t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Tab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445435"/>
                  </a:ext>
                </a:extLst>
              </a:tr>
              <a:tr h="47444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\n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New line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911246"/>
                  </a:ext>
                </a:extLst>
              </a:tr>
              <a:tr h="47444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\r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Carriage return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886885"/>
                  </a:ext>
                </a:extLst>
              </a:tr>
              <a:tr h="47444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\f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Form feed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127298"/>
                  </a:ext>
                </a:extLst>
              </a:tr>
              <a:tr h="839403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\x</a:t>
                      </a:r>
                      <a:r>
                        <a:rPr lang="en-US" sz="1600" b="1" i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hh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 Latin-1 character whose value is the two hexadecimal digits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406958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090931-E397-4783-827D-1B2BFEBFE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1F3FBC-0FC4-42C6-9668-3AF984942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272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ED182-E864-49F8-9414-A6D84967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Matching special characters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240BF9-567B-4CC2-AAC9-391DE9D7FC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"© 2022 Mike's Music. \ All rights reserved (5/2022).";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\xA9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© and returns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Returns FALSE and issues a warning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\/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/ and returns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preg_match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('/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\\\\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/', $string)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Matches \ and returns 1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00FC1-03D6-4193-BDF1-6503E2716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10BED9-0C50-4662-81DF-215E06B9E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232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542607C-6340-4ACB-A5D1-C1060DE6A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Patterns for character types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B0AE6922-7199-4D31-A8C0-1B7666A1AA9C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1583436347"/>
              </p:ext>
            </p:extLst>
          </p:nvPr>
        </p:nvGraphicFramePr>
        <p:xfrm>
          <a:off x="914400" y="1104900"/>
          <a:ext cx="6583680" cy="4648200"/>
        </p:xfrm>
        <a:graphic>
          <a:graphicData uri="http://schemas.openxmlformats.org/drawingml/2006/table">
            <a:tbl>
              <a:tblPr firstRow="1"/>
              <a:tblGrid>
                <a:gridCol w="1383030">
                  <a:extLst>
                    <a:ext uri="{9D8B030D-6E8A-4147-A177-3AD203B41FA5}">
                      <a16:colId xmlns:a16="http://schemas.microsoft.com/office/drawing/2014/main" val="2701000948"/>
                    </a:ext>
                  </a:extLst>
                </a:gridCol>
                <a:gridCol w="5200650">
                  <a:extLst>
                    <a:ext uri="{9D8B030D-6E8A-4147-A177-3AD203B41FA5}">
                      <a16:colId xmlns:a16="http://schemas.microsoft.com/office/drawing/2014/main" val="1667921392"/>
                    </a:ext>
                  </a:extLst>
                </a:gridCol>
              </a:tblGrid>
              <a:tr h="450945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Pattern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Matches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907734"/>
                  </a:ext>
                </a:extLst>
              </a:tr>
              <a:tr h="79782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Any single character except a new line character (use \. to match a period)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031920"/>
                  </a:ext>
                </a:extLst>
              </a:tr>
              <a:tr h="45094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\w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Any letter, number, or the underscore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097324"/>
                  </a:ext>
                </a:extLst>
              </a:tr>
              <a:tr h="79782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\W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Any character that’s not a letter, number, or the underscore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735772"/>
                  </a:ext>
                </a:extLst>
              </a:tr>
              <a:tr h="45094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\d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Any digit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709593"/>
                  </a:ext>
                </a:extLst>
              </a:tr>
              <a:tr h="45094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\D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Any character that’s not a digit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34763"/>
                  </a:ext>
                </a:extLst>
              </a:tr>
              <a:tr h="79782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\s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Any whitespace character (space, tab, new line, carriage return, form feed, or vertical tab)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165026"/>
                  </a:ext>
                </a:extLst>
              </a:tr>
              <a:tr h="45094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\S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Any character that’s not whitespace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473917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11FA1F-5080-412C-A6A9-F6D2FDA2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5124BC-C21F-44FC-8C29-E43D475F4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763287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559EF3C0-4B4D-4009-8932-B7E9BB24B956}" vid="{207E6EB6-5B63-4C91-9F06-4D6B6B3F1B0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840</TotalTime>
  <Words>5164</Words>
  <Application>Microsoft Office PowerPoint</Application>
  <PresentationFormat>On-screen Show (4:3)</PresentationFormat>
  <Paragraphs>827</Paragraphs>
  <Slides>57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3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PHP and MySQL (4th Edition)</vt:lpstr>
      <vt:lpstr>Applied objectives</vt:lpstr>
      <vt:lpstr>Knowledge objectives</vt:lpstr>
      <vt:lpstr>A function for matching a regular expression</vt:lpstr>
      <vt:lpstr>How to test for errors in a regular expression</vt:lpstr>
      <vt:lpstr>A case-insensitive regular expression</vt:lpstr>
      <vt:lpstr>Patterns for special characters</vt:lpstr>
      <vt:lpstr>Matching special characters</vt:lpstr>
      <vt:lpstr>Patterns for character types</vt:lpstr>
      <vt:lpstr>Matching character types</vt:lpstr>
      <vt:lpstr>Pattern for a character class</vt:lpstr>
      <vt:lpstr>Metacharacters inside a character class</vt:lpstr>
      <vt:lpstr>Using metacharacters</vt:lpstr>
      <vt:lpstr>Patterns for bracket expressions  in a character class</vt:lpstr>
      <vt:lpstr>Using bracket expressions</vt:lpstr>
      <vt:lpstr>Key terms for regular expressions</vt:lpstr>
      <vt:lpstr>How to match string positions</vt:lpstr>
      <vt:lpstr>Matching string positions</vt:lpstr>
      <vt:lpstr>How to group and match subpatterns</vt:lpstr>
      <vt:lpstr>How to match a repeating subpattern</vt:lpstr>
      <vt:lpstr>Matching repeating patterns</vt:lpstr>
      <vt:lpstr>Patterns for assertions</vt:lpstr>
      <vt:lpstr>A look-ahead assertion</vt:lpstr>
      <vt:lpstr>A pattern to enforce password complexity</vt:lpstr>
      <vt:lpstr>How to work with a multiline regular expression</vt:lpstr>
      <vt:lpstr>A function to find multiple matches in a string</vt:lpstr>
      <vt:lpstr>Two more functions for regular expressions</vt:lpstr>
      <vt:lpstr>How to use the preg_replace() function  to replace a pattern with a string</vt:lpstr>
      <vt:lpstr>How to use the preg_split() function  to split a string on a pattern</vt:lpstr>
      <vt:lpstr>Regular expressions for testing validity</vt:lpstr>
      <vt:lpstr>Test a phone number for validity</vt:lpstr>
      <vt:lpstr>Test a date for a valid format,  but not for a valid month, day, and year</vt:lpstr>
      <vt:lpstr>A PHP function for data validation</vt:lpstr>
      <vt:lpstr>The syntax for creating a new Exception object</vt:lpstr>
      <vt:lpstr>A function that may throw an exception</vt:lpstr>
      <vt:lpstr>Methods of Exception objects</vt:lpstr>
      <vt:lpstr>The syntax for a try/catch statement</vt:lpstr>
      <vt:lpstr>A statement that re-throws an Exception object</vt:lpstr>
      <vt:lpstr>Code that catches all errors and exceptions</vt:lpstr>
      <vt:lpstr>Code that catches a ParseError</vt:lpstr>
      <vt:lpstr>Code that catches a TypeError</vt:lpstr>
      <vt:lpstr>The user interface for the Registration application</vt:lpstr>
      <vt:lpstr>The file structure</vt:lpstr>
      <vt:lpstr>model/fields.php (part 1)</vt:lpstr>
      <vt:lpstr>model/fields.php (part 2)</vt:lpstr>
      <vt:lpstr>model/fields.php (part 3)</vt:lpstr>
      <vt:lpstr>model/validate.php (part 1)</vt:lpstr>
      <vt:lpstr>model/validate.php (part 2)</vt:lpstr>
      <vt:lpstr>model/validate.php (part 3)</vt:lpstr>
      <vt:lpstr>model/validate.php (part 4)</vt:lpstr>
      <vt:lpstr>model/validate.php (part 5)</vt:lpstr>
      <vt:lpstr>The controller (index.php) (part 1)</vt:lpstr>
      <vt:lpstr>The controller (index.php) (part 2)</vt:lpstr>
      <vt:lpstr>The controller (index.php) (part 3)</vt:lpstr>
      <vt:lpstr>The view (view/register.php) (part 1)</vt:lpstr>
      <vt:lpstr>The view (view/register.php) (part 2)</vt:lpstr>
      <vt:lpstr>A long version of the Registration application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PHP and MySQL (4th Edition)</dc:title>
  <dc:creator>Anne Boehm</dc:creator>
  <cp:lastModifiedBy>Jim Gerland</cp:lastModifiedBy>
  <cp:revision>83</cp:revision>
  <cp:lastPrinted>2016-01-14T23:03:16Z</cp:lastPrinted>
  <dcterms:created xsi:type="dcterms:W3CDTF">2022-04-04T18:14:02Z</dcterms:created>
  <dcterms:modified xsi:type="dcterms:W3CDTF">2024-10-12T16:41:02Z</dcterms:modified>
</cp:coreProperties>
</file>