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42"/>
  </p:notesMasterIdLst>
  <p:handoutMasterIdLst>
    <p:handoutMasterId r:id="rId4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96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EB1309-904A-4B99-85F9-48F63B81750E}" v="1" dt="2024-10-22T12:20:46.320"/>
    <p1510:client id="{D91E97C0-686C-4216-AB2A-71BE682260B3}" v="1" dt="2024-10-21T16:44:06.5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80" autoAdjust="0"/>
    <p:restoredTop sz="96374" autoAdjust="0"/>
  </p:normalViewPr>
  <p:slideViewPr>
    <p:cSldViewPr>
      <p:cViewPr varScale="1">
        <p:scale>
          <a:sx n="82" d="100"/>
          <a:sy n="82" d="100"/>
        </p:scale>
        <p:origin x="79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land, James R" userId="df8bc3f8-71fb-4c03-949f-ec5e4153872d" providerId="ADAL" clId="{90EB1309-904A-4B99-85F9-48F63B81750E}"/>
    <pc:docChg chg="modSld">
      <pc:chgData name="Gerland, James R" userId="df8bc3f8-71fb-4c03-949f-ec5e4153872d" providerId="ADAL" clId="{90EB1309-904A-4B99-85F9-48F63B81750E}" dt="2024-10-22T12:20:46.315" v="0" actId="14100"/>
      <pc:docMkLst>
        <pc:docMk/>
      </pc:docMkLst>
      <pc:sldChg chg="modSp">
        <pc:chgData name="Gerland, James R" userId="df8bc3f8-71fb-4c03-949f-ec5e4153872d" providerId="ADAL" clId="{90EB1309-904A-4B99-85F9-48F63B81750E}" dt="2024-10-22T12:20:46.315" v="0" actId="14100"/>
        <pc:sldMkLst>
          <pc:docMk/>
          <pc:sldMk cId="222833376" sldId="272"/>
        </pc:sldMkLst>
        <pc:spChg chg="mod">
          <ac:chgData name="Gerland, James R" userId="df8bc3f8-71fb-4c03-949f-ec5e4153872d" providerId="ADAL" clId="{90EB1309-904A-4B99-85F9-48F63B81750E}" dt="2024-10-22T12:20:46.315" v="0" actId="14100"/>
          <ac:spMkLst>
            <pc:docMk/>
            <pc:sldMk cId="222833376" sldId="272"/>
            <ac:spMk id="3" creationId="{72633DBD-2AA2-4734-AFB6-E831C8537416}"/>
          </ac:spMkLst>
        </pc:spChg>
      </pc:sldChg>
    </pc:docChg>
  </pc:docChgLst>
  <pc:docChgLst>
    <pc:chgData name="Gerland, James R" userId="df8bc3f8-71fb-4c03-949f-ec5e4153872d" providerId="ADAL" clId="{D91E97C0-686C-4216-AB2A-71BE682260B3}"/>
    <pc:docChg chg="modSld">
      <pc:chgData name="Gerland, James R" userId="df8bc3f8-71fb-4c03-949f-ec5e4153872d" providerId="ADAL" clId="{D91E97C0-686C-4216-AB2A-71BE682260B3}" dt="2024-10-21T16:44:06.516" v="2" actId="14100"/>
      <pc:docMkLst>
        <pc:docMk/>
      </pc:docMkLst>
      <pc:sldChg chg="modSp mod">
        <pc:chgData name="Gerland, James R" userId="df8bc3f8-71fb-4c03-949f-ec5e4153872d" providerId="ADAL" clId="{D91E97C0-686C-4216-AB2A-71BE682260B3}" dt="2024-10-21T16:44:06.516" v="2" actId="14100"/>
        <pc:sldMkLst>
          <pc:docMk/>
          <pc:sldMk cId="3861186759" sldId="286"/>
        </pc:sldMkLst>
        <pc:spChg chg="mod">
          <ac:chgData name="Gerland, James R" userId="df8bc3f8-71fb-4c03-949f-ec5e4153872d" providerId="ADAL" clId="{D91E97C0-686C-4216-AB2A-71BE682260B3}" dt="2024-10-21T16:44:06.516" v="2" actId="14100"/>
          <ac:spMkLst>
            <pc:docMk/>
            <pc:sldMk cId="3861186759" sldId="286"/>
            <ac:spMk id="7" creationId="{2744B4EE-DEB5-4AEC-8469-F0A8BC98C23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10/22/2024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>
                <a:solidFill>
                  <a:srgbClr val="000099"/>
                </a:solidFill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C17,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C17,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35052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11430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C17,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984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C17,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C17,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C17,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100398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3581400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C17,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EF58C0E8-60FA-4BC0-AAD9-770871265AB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2800" y="4572000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</p:spTree>
    <p:extLst>
      <p:ext uri="{BB962C8B-B14F-4D97-AF65-F5344CB8AC3E}">
        <p14:creationId xmlns:p14="http://schemas.microsoft.com/office/powerpoint/2010/main" val="71630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>
          <a:xfrm>
            <a:off x="2743200" y="6248400"/>
            <a:ext cx="3657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800" b="1" i="1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Murach's C++ Programming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2018,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182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4D9C3774-0346-4267-B01B-B6DD528B9FDC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914400" y="3810000"/>
            <a:ext cx="7315200" cy="2057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C062CE6-0142-4A17-BF14-B9B5257BF8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200400"/>
            <a:ext cx="7315200" cy="5334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2391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86" r:id="rId5"/>
    <p:sldLayoutId id="2147483691" r:id="rId6"/>
    <p:sldLayoutId id="2147483680" r:id="rId7"/>
    <p:sldLayoutId id="2147483683" r:id="rId8"/>
    <p:sldLayoutId id="2147483681" r:id="rId9"/>
    <p:sldLayoutId id="2147483674" r:id="rId10"/>
    <p:sldLayoutId id="2147483687" r:id="rId11"/>
    <p:sldLayoutId id="2147483690" r:id="rId12"/>
    <p:sldLayoutId id="2147483676" r:id="rId13"/>
    <p:sldLayoutId id="2147483675" r:id="rId14"/>
    <p:sldLayoutId id="2147483684" r:id="rId15"/>
    <p:sldLayoutId id="2147483692" r:id="rId16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A39E6-CBAB-4D34-86FB-7A3994E32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Murach’s</a:t>
            </a:r>
            <a:r>
              <a:rPr lang="en-US" dirty="0"/>
              <a:t> PHP and MySQL (4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4F3BF-E882-4FDD-BF7D-5A4B763B88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17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16D83-BE49-4784-8094-3F5B093151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24000" y="2590800"/>
            <a:ext cx="6096000" cy="914400"/>
          </a:xfrm>
        </p:spPr>
        <p:txBody>
          <a:bodyPr/>
          <a:lstStyle/>
          <a:p>
            <a:r>
              <a:rPr lang="en-US" dirty="0"/>
              <a:t>How to use SQL</a:t>
            </a:r>
            <a:br>
              <a:rPr lang="en-US" dirty="0"/>
            </a:br>
            <a:r>
              <a:rPr lang="en-US" dirty="0"/>
              <a:t>to create a database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4957F-70DD-4276-9D6A-A8EA860A9A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89623-2D1C-4227-9DEF-8261D6E5FD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790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4DB6D-591B-41C7-A4AE-A67A9F4CC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table with a two-column primary key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F388D9-9A53-4BF4-9FF1-2D638A2D99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TABLE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orderItems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INT            NOT NULL,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INT            NOT NULL,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DECIMAL(10,2)  NOT NULL,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discountAmount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DECIMAL(10,2)  NOT NULL,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quantity        INT            NOT NULL,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PRIMARY KEY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31F815-DE13-4E64-83FA-7614F940D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7A3814-F286-498A-904E-C7F8CD7B2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295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CFA40-56D5-4DAA-92A1-948D852E6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Three attributes for working with a foreign key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E0D53E-ADC8-456F-B350-2C05ED377A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CONSTRAINT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FOREIGN KEY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table with a column-level foreign key constraint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TABLE orders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INT       PRIMARY KEY,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INT       NOT NULL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REFERENCES customers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DATETIME  NOT NULL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3A0EA0-C45D-461A-97FA-1DD9E1AE3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EF4161-933D-4BF0-8901-0596A1F07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039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D8B8E-0096-4BEC-A18F-15F0F5273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table with a table-level foreign key constraint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9C0112-AFA0-46D9-A76D-6AF24B985C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TABLE orders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INT         PRIMARY KEY,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        NOT NULL,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DATETIME    NOT NULL,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CONSTRAINT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ordersFkCustomers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FOREIGN KEY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REFERENCES customers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C65BC0-794B-4EFF-8AC5-D7229F0A5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52E48D-CFB8-43DF-A520-ABFA45F52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3A23076-CE98-4618-917D-05586446F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INSERT statement that fails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 a related row doesn’t exist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235B1E-FF59-4E01-956D-B5A9ECD9018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543800" cy="4495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INSERT INTO orders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VALUES (1, 999, '2022-04-03')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response from the system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 Code: 1452. Cannot add or update a child row: a foreign key constraint fails ('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ex'.'orders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CONSTRAINT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ordersFkCustomers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 FOREIGN KEY ('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 REFERENCES 'customers' ('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constraint that uses the ON DELETE clause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CONSTRAINT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ordersFkCustomers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FOREIGN KEY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REFERENCES customers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ON DELETE CASCADE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E47862-C041-4E20-87A1-AE5BE7F8F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F089E4-E99B-4934-B384-DD29D7270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059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5286F-8A48-448C-BECD-904CA3AA9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renames a table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911BB-88D1-49E5-8F8B-6252A5977E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15284"/>
            <a:ext cx="73914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 TABLE products RENAME TO product;</a:t>
            </a:r>
          </a:p>
          <a:p>
            <a:pPr marL="0" marR="0">
              <a:spcBef>
                <a:spcPts val="12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adds a new column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the end of the table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 TABLE customers ADD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lastTransactionDate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DATE;</a:t>
            </a:r>
          </a:p>
          <a:p>
            <a:pPr marL="0" marR="0">
              <a:spcBef>
                <a:spcPts val="12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adds a new column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after a specified column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 TABLE customers ADD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lastTransactionDate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AFTER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emailAddress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12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drops a column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 TABLE customers DROP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lastTransactionDate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12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8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 that renames a column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 TABLE customers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emailAddress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email VARCHAR(255) NOT NULL UNIQUE;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8B2BA4-9972-42B4-A8D9-3A2222A06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CB861-5A59-41BB-9D22-C7CC437CF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7422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94700-B0AA-4D96-823D-DED4FA2E3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changes a column definition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0BCA53-51AD-4888-A365-38215BA9A05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6962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 TABLE customers MODIFY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VARCHAR(100) NOT NULL;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changes a column’s data type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 TABLE customers MODIFY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CHAR(100) NOT NULL;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may cause data to be lost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 TABLE customers MODIFY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VARCHAR(8);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sets a column’s default value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 TABLE customers ALTER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SET DEFAULT '';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drops a column’s default value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 TABLE customers ALTER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DROP DEFAULT;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Warning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 should never alter a table or other database object in a production database without first consulting the DBA.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C2FBC8-8239-4AA4-89D3-D7D32D46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454EFB-04D1-4328-9716-624C024F2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294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08A1A-006F-4E54-87E0-46F56765D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drops a table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67766E-256E-45C7-8A54-01B1EE9BED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DROP TABLE customers;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drops a table if it exists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DROP TABLE IF EXISTS customers;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Warning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 should never drop a table in a production database without first consulting the DBA, but you probably won’t have the privileges for doing that.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F1F5A3-45EE-4EDC-AB5B-6D4EA6EBD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399060-8413-4520-820D-005E478E0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4595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989FD-5D75-469D-A6D1-E4055456D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of the CREATE INDEX statement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633DBD-2AA2-4734-AFB6-E831C85374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50292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[UNIQUE] INDEX|KEY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indexName</a:t>
            </a:r>
            <a:endParaRPr lang="en-US" sz="13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tableName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(columnName1 [</a:t>
            </a:r>
            <a:r>
              <a:rPr lang="en-US" sz="1300" b="1" u="sng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ASC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|DESC]</a:t>
            </a:r>
            <a:b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[, columnName2 [</a:t>
            </a:r>
            <a:r>
              <a:rPr lang="en-US" sz="1300" b="1" u="sng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ASC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|DESC]]...)</a:t>
            </a:r>
          </a:p>
          <a:p>
            <a:pPr marL="0" marR="0">
              <a:spcBef>
                <a:spcPts val="12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that…</a:t>
            </a:r>
          </a:p>
          <a:p>
            <a:pPr marL="347345" marR="0">
              <a:spcBef>
                <a:spcPts val="6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Creates an index based on a single column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INDEX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orders (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Creates a unique index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UNIQUE INDEX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emailAddress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customers (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emailAddress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Creates an index based on two columns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UNIQUE INDEX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customerIDorderNumber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orders (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orderNumber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Creates an index that’s sorted in descending order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INDEX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orderTotal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orders (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orderTotal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DESC);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7B461A-07F9-4B41-AD4F-6089E5C17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13AEB3-467B-483E-8E4B-CD3143FFC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333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2CE2D-2AF2-46F4-BEE2-E95E9C3D0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CREATE TABLE statement that creates indexes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24C1B8-E5C8-416D-9AD4-012BF2D2CA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TABLE customers 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          NOT NULL   AUTO_INCREMENT,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emailAddress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VARCHAR(255)  NOT NULL,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VARCHAR(60)   NOT NULL,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PRIMARY KEY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UNIQUE INDEX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emailAddress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emailAddress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INDEX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DROP INDEX statement that drops an index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DROP INDEX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customers;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B5B7F1-52F3-4094-B05A-A4D86751C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8006D8-34C5-4DE2-AE82-F590FF186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7789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7C5F1-02D8-492F-A86E-E36907A8A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Privileges for working with data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EFE0C3-F4D9-4DA2-A771-0688F8DC55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INSERT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Privileges for modifying the database structure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DROP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 privileges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USER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[PRIVILEGES]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GRANT OPTION</a:t>
            </a:r>
          </a:p>
          <a:p>
            <a:endParaRPr lang="en-US" sz="16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27CB3-FE62-4DE6-8AF0-2F202F913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0FB911-552F-4F0A-85A4-AC55CD7C2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612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DAE68-D789-4040-A53C-B68232737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 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539F00-59D0-4A61-970B-EA96F30A340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Given the design for a database, create a SQL script that will create the database, including all tables, primary keys, foreign key constraints, and indexes.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SQL statements to create users and assign privileges to the users.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Load data into a database table from a text file.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Dump a database to a SQL script.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336F1-D643-4188-8D24-4DF0A14AF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1614F2-DF41-4053-9F54-76232554E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2427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1F02600-FFF4-437B-AE71-4491BB462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four privilege levels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F7338E29-FB04-43DC-B224-6D2E7FB96970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206850823"/>
              </p:ext>
            </p:extLst>
          </p:nvPr>
        </p:nvGraphicFramePr>
        <p:xfrm>
          <a:off x="914400" y="1219200"/>
          <a:ext cx="5497830" cy="2209800"/>
        </p:xfrm>
        <a:graphic>
          <a:graphicData uri="http://schemas.openxmlformats.org/drawingml/2006/table">
            <a:tbl>
              <a:tblPr firstRow="1"/>
              <a:tblGrid>
                <a:gridCol w="1554480">
                  <a:extLst>
                    <a:ext uri="{9D8B030D-6E8A-4147-A177-3AD203B41FA5}">
                      <a16:colId xmlns:a16="http://schemas.microsoft.com/office/drawing/2014/main" val="1361849526"/>
                    </a:ext>
                  </a:extLst>
                </a:gridCol>
                <a:gridCol w="3943350">
                  <a:extLst>
                    <a:ext uri="{9D8B030D-6E8A-4147-A177-3AD203B41FA5}">
                      <a16:colId xmlns:a16="http://schemas.microsoft.com/office/drawing/2014/main" val="2416120843"/>
                    </a:ext>
                  </a:extLst>
                </a:gridCol>
              </a:tblGrid>
              <a:tr h="44196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Level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Example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9366755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Global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*.*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22438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Database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music_db.*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247029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Table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music_db.products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6992538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Column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listPrice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music_db.products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883933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EFEA7E-8ED3-43CF-92A5-A462FC029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39BEB8-6B65-4858-9E7A-DB4783DCC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6776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C5D0B-06F1-4CFF-A858-97277D814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 user from a specific host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2A4C01-65F9-4E69-A6B7-460EEB3504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USER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joel@localhost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IDENTIFIED BY 'sesame';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 user from any host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USER dba IDENTIFIED BY 'sesame';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 user only if it does not exist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USER IF NOT EXISTS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joel@localhost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IDENTIFIED BY 'sesame';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rename a user from a specific host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RENAME USER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joel@localhost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joelmurach@localhost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change a user’s password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 USER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joelmurach@localhost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IDENTIFIED BY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newpassword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886E20-9DB4-4B5A-9F50-DECA5C1AE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C931E1-A464-4A42-8799-2967AE987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5381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995DD-1F87-42B9-BD17-043A2771A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drop a user from a specific host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308B5E-A5F0-49AA-9D1E-CB8748F7A7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DROP USER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joelmurach@localhost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drop a user from any host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DROP USER dba;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drop a user only if it exists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DROP USER IF EXISTS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joelmurach@localhost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D233F3-651A-4AB3-9BB7-59BC7B38A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A67E65-AACA-4BD8-9DF5-E53B7A1BB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1652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77E71-7A48-4809-87C6-9FCAFC176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of the GRANT statement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F037F2-C4EA-4504-9A7E-BD283436FC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privilegeList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[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.]table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user1 [, user2]...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[WITH GRANT OPTION]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grants table privileges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GRANT SELECT, INSERT, UPDATE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my_guitar_shop2.products TO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joel@localhost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grants database privileges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GRANT SELECT, INSERT, UPDATE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my_guitar_shop2.* TO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joel@localhost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grants global privileges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GRANT SELECT, INSERT, UPDATE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*.* TO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joel@localhost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D8E7D-CC67-45D8-98DB-BD925D4CE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A11449-2B7E-4413-B527-77A7E11AB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9813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97C53-FA05-4CB7-822E-EC2B4E655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grants column privileges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18D70-EAD9-4201-9B4B-6E514AA66A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GRANT SELECT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UPDATE (description)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my_guitar_shop2.products TO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joel@localhost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uses the current database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GRANT SELECT, INSERT, UPDATE, DELETE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customers TO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joel@localhost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grants all privileges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GRANT ALL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*.* TO dba WITH GRANT OPTION;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D6CDD1-7FED-4494-A960-219C41E57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9169A2-19FE-4230-AF8D-B2D7A0646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3945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434D9B3-8F11-49E7-A1FD-95C92CFB2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of the REVOKE statement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all privileges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D687A05-9CF3-4AD4-AC79-E84F68613D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543800" cy="4495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REVOKE ALL[ PRIVILEGES], GRANT OPTION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user1 [, user2]...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revokes all privileges from a user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REVOKE ALL, GRANT OPTION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dba;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revokes all privileges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multiple users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REVOKE ALL, GRANT OPTION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dba,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joel@localhost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9376B3-74C6-4C20-82F8-1A7F35651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97F5BA-F529-417F-9481-965E30192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073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9FB552C-EEDC-41DC-98C9-3B4A3B7D9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of the REVOKE statement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specific privileges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9A0BFB9-FCDC-47EA-B77A-C90182E89F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REVOKE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privilegeList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[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.]table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user [, user]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revokes specific privileges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a user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REVOKE UPDATE, DELETE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my_guitar_shop2.customers FROM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joel@localhost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79AAC6-C8EF-4533-98A8-A9B37DA43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644869-5EAD-4796-9BF9-993D335DC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7814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3F93A49-B807-47B7-B040-F08C64C94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lists all users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2BA64D-D285-4287-998E-006BECA795C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 User, Host from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mysql.user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result set</a:t>
            </a:r>
          </a:p>
          <a:p>
            <a:endParaRPr lang="en-US" sz="1600" dirty="0"/>
          </a:p>
        </p:txBody>
      </p:sp>
      <p:pic>
        <p:nvPicPr>
          <p:cNvPr id="9" name="Content Placeholder 8" descr="Title describes slide">
            <a:extLst>
              <a:ext uri="{FF2B5EF4-FFF2-40B4-BE49-F238E27FC236}">
                <a16:creationId xmlns:a16="http://schemas.microsoft.com/office/drawing/2014/main" id="{85A30B92-4CE9-4617-96B8-AC3F727A7AD6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69642" y="2133599"/>
            <a:ext cx="1930758" cy="2424107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7BB4E1-BE9D-4F51-A77E-9B970F82A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7DBC6B-BB73-41D8-AFDA-1177F81FE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C17,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27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4772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3F93A49-B807-47B7-B040-F08C64C94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of the SHOW GRANTS statement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2BA64D-D285-4287-998E-006BECA795C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 GRANTS [FOR user]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shows the privileges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a user from any host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 GRANTS FOR dba;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result set</a:t>
            </a:r>
          </a:p>
          <a:p>
            <a:endParaRPr lang="en-US" sz="2400" dirty="0"/>
          </a:p>
        </p:txBody>
      </p:sp>
      <p:pic>
        <p:nvPicPr>
          <p:cNvPr id="3" name="Content Placeholder 2" descr="Title describes slide">
            <a:extLst>
              <a:ext uri="{FF2B5EF4-FFF2-40B4-BE49-F238E27FC236}">
                <a16:creationId xmlns:a16="http://schemas.microsoft.com/office/drawing/2014/main" id="{74B209B4-D2EA-4B22-9134-A98E84031107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69642" y="3532575"/>
            <a:ext cx="6969061" cy="68237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7BB4E1-BE9D-4F51-A77E-9B970F82A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7DBC6B-BB73-41D8-AFDA-1177F81FE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C17,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28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0684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B13051-B017-4865-B4EF-EC04B247C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0323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shows the privileges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a user from a specific host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77C0F96-D06C-466F-B341-0C85086AED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2800" y="1215158"/>
            <a:ext cx="7391400" cy="1756642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 GRANTS FOR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mgs_user@localhost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result set</a:t>
            </a:r>
          </a:p>
          <a:p>
            <a:endParaRPr lang="en-US" sz="1600" dirty="0"/>
          </a:p>
        </p:txBody>
      </p:sp>
      <p:pic>
        <p:nvPicPr>
          <p:cNvPr id="10" name="Content Placeholder 9" descr="Title describes slide">
            <a:extLst>
              <a:ext uri="{FF2B5EF4-FFF2-40B4-BE49-F238E27FC236}">
                <a16:creationId xmlns:a16="http://schemas.microsoft.com/office/drawing/2014/main" id="{E1AF4F8F-4BA7-47B1-8D90-C12EB6FD4AB2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79882" y="2307239"/>
            <a:ext cx="6924318" cy="1164602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A50C7E8-9B58-4FBB-A322-6F44476F7FE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2800" y="3538402"/>
            <a:ext cx="7391400" cy="1414598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shows the privileges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the current user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 GRANTS;</a:t>
            </a:r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03AD29-080C-4749-8123-099B3B493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EB332C-4959-4D84-9D46-EAA4B95E7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C17,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29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569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1D032-5753-47FE-8672-CBD04F9E4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 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BFFE69-DFB8-4212-9B52-AA53034AC0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DDL statements for creating, altering, and dropping databases, tables, and indexes.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column definitions for a table in terms of data types and these attributes: unique, not null, default, primary key, auto-increment, and references. Also, describe a table-level definition for a primary key and a foreign key constraint.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DDL statements for creating, renaming, and dropping users and for assigning and revoking privileges.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process of loading data from a text file into a table, and the process of dumping a database to a SQL script.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a script for creating a database.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F539D8-30D6-4D49-83E3-980096EAB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4CEBB7-6304-4E55-B433-75617FA0D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7908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47872D3-FC24-4F88-BD5F-53F77D9DE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Import tab for the table named products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1BC4AC48-2E4B-4E5F-B6DF-9E086F49516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19200" y="1143000"/>
            <a:ext cx="5011681" cy="48006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282EAF-EEE4-499E-8142-088D16FBF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96AC0A-D124-4AEC-AC6C-765CA5CAA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7824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3A282-9991-4D19-81E6-4BEA5510B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tab-delimited text file that’s stored in users.txt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257B4E-F933-424B-A332-C0AE4E8CC8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682625" algn="l"/>
                <a:tab pos="1371600" algn="l"/>
                <a:tab pos="1371600" algn="l"/>
                <a:tab pos="22860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1	John	Smith	jsmith@gmail.com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682625" algn="l"/>
                <a:tab pos="1371600" algn="l"/>
                <a:tab pos="1371600" algn="l"/>
                <a:tab pos="22860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2	Andrea	Steelman	andi@murach.com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682625" algn="l"/>
                <a:tab pos="1371600" algn="l"/>
                <a:tab pos="1371600" algn="l"/>
                <a:tab pos="22860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3	Joel	Murach	joelmurach@yahoo.com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phpMyAdmin to load data from a text file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7345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Start phpMyAdmin, select the database, select the table, and click on the Import tab.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7345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Select the file to import.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7345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Set the options for the import and click the Go button. If you get an error, you can modify the import options and try again.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53165D-A80B-49B9-BF51-641C7258A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E1277B-805A-4E86-B7B2-52510B3DD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8874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416F666-5D35-4513-A15B-5B4C7364E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the command prompt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load data from a text file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744B4EE-DEB5-4AEC-8469-F0A8BC98C23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8305800" cy="4495800"/>
          </a:xfrm>
        </p:spPr>
        <p:txBody>
          <a:bodyPr/>
          <a:lstStyle/>
          <a:p>
            <a:pPr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2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cd /</a:t>
            </a:r>
            <a:r>
              <a:rPr lang="en-US" sz="2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xampp</a:t>
            </a:r>
            <a:r>
              <a:rPr lang="en-US" sz="2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</a:t>
            </a:r>
            <a:r>
              <a:rPr lang="en-US" sz="2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/bin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2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</a:t>
            </a:r>
            <a:r>
              <a:rPr lang="en-US" sz="2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-u root -p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2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Enter password: ******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2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my_guitar_shop2;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2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load data local </a:t>
            </a:r>
            <a:r>
              <a:rPr lang="en-US" sz="2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infile</a:t>
            </a:r>
            <a:r>
              <a:rPr lang="en-US" sz="2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"/</a:t>
            </a:r>
            <a:r>
              <a:rPr lang="en-US" sz="2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murach</a:t>
            </a:r>
            <a:r>
              <a:rPr lang="en-US" sz="2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/products.txt" into table products;</a:t>
            </a:r>
          </a:p>
          <a:p>
            <a:pPr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exit;</a:t>
            </a:r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ADE1C1-CE0C-4EC4-9AAB-3175D99E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F03E64-A55B-4A50-A771-7CFCB6FF4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1867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61041-5F76-4C18-831A-C8304447D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Export tab for my_guitar_shop2</a:t>
            </a:r>
            <a:endParaRPr lang="en-US" dirty="0"/>
          </a:p>
        </p:txBody>
      </p:sp>
      <p:pic>
        <p:nvPicPr>
          <p:cNvPr id="7" name="Content Placeholder 6" descr="Title describes slide">
            <a:extLst>
              <a:ext uri="{FF2B5EF4-FFF2-40B4-BE49-F238E27FC236}">
                <a16:creationId xmlns:a16="http://schemas.microsoft.com/office/drawing/2014/main" id="{11CEDFB7-8EEE-4445-A9D6-1FAA5007C60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19200" y="1143000"/>
            <a:ext cx="5063974" cy="48006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6783D0-E3DA-4EF2-A1FB-00257E633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82D68A-6C82-4497-A994-863FA63B7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219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1902D-8C8A-4DA3-A018-B9267243F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phpMyAdmin to dump a database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D85C55-143C-450C-8732-ABB412C1B2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347345" lvl="0" indent="-3429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  <a:tabLst>
                <a:tab pos="347345" algn="l"/>
                <a:tab pos="4572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Start phpMyAdmin, select the database, and click on the Export tab.</a:t>
            </a:r>
          </a:p>
          <a:p>
            <a:pPr marL="342900" marR="347345" lvl="0" indent="-3429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  <a:tabLst>
                <a:tab pos="347345" algn="l"/>
                <a:tab pos="4572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Set the options for the SQL script file.</a:t>
            </a:r>
          </a:p>
          <a:p>
            <a:pPr marL="342900" marR="347345" lvl="0" indent="-3429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  <a:tabLst>
                <a:tab pos="347345" algn="l"/>
                <a:tab pos="4572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Click on the Go button and save the file.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the command prompt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dump a database to a SQL script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cd /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xampp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/bin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mysqldump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-u root -p my_guitar_shop2 &gt; my_guitar_shop2.sql</a:t>
            </a:r>
          </a:p>
          <a:p>
            <a:pPr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Enter password: ******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95AE76-5AAC-42C9-B082-68DF86AB7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750950-F293-443F-A332-7539A99DB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0084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426AADE-5423-4966-988B-9C9A07991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5143500" algn="r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SQL script that creates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my_guitar_shop2 database (part 1)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6911893-FC68-44F4-8754-7191A123D4F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620000" cy="4495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-- create and select the database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DROP DATABASE IF EXISTS my_guitar_shop2;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DATABASE my_guitar_shop2;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my_guitar_shop2;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-- create the tables for the database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TABLE customers 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INT            NOT NULL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AUTO_INCREMENT,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emailAddress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VARCHAR(255)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password          VARCHAR(60)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VARCHAR(60)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VARCHAR(60)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shipAddressID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INT                       DEFAULT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billingAddressID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INT                       DEFAULT NULL,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PRIMARY KEY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UNIQUE INDEX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emailAddress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emailAddress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7B581-1C86-4442-9E3A-B49E95312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E6501C-2B69-42C0-AA3D-18C2DD963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162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1AE74-CF0D-48F4-B2C3-E5986749A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5143500" algn="r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SQL script that creates the database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91384F-5080-4F96-A72E-00CE0217DC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15284"/>
            <a:ext cx="75438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TABLE addresses 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INT            NOT NULL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AUTO_INCREMENT,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INT        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line1             VARCHAR(60)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line2             VARCHAR(60)               DEFAULT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city              VARCHAR(40)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state             VARCHAR(2) 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zipCode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VARCHAR(10)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phone             VARCHAR(12)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disabled          TINYINT(1)     NOT NULL   DEFAULT 0,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PRIMARY KEY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INDEX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27CB92-412E-4DFA-856B-C44865DC6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1D127B-12B6-4656-BB5A-81C80ABF7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7249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99A19-360B-4926-A6E1-0959B03D9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5143500" algn="r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SQL script that creates the database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F8331-4457-4C02-AF69-EDE0FF30A3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15284"/>
            <a:ext cx="75438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TABLE orders 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INT            NOT NULL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AUTO_INCREMENT,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INT        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DATETIME   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shipAmount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DECIMAL(10,2)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taxAmount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DECIMAL(10,2)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shipDate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DATETIME                  DEFAULT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shipAddressID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INT        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INT        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cardNumber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CHAR(16)   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cardExpires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CHAR(7)    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billingAddressID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INT        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PRIMARY KEY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INDEX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EE9B1A-972D-4083-BF0D-08B2E075A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C362C0-339C-454D-9125-C69D9673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3048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36D3F-F55D-4B66-9DC4-9633B7B97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5143500" algn="r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SQL script that creates the database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EB3D7A-0B77-4302-831C-DA37192F26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15284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TABLE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orderItems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INT            NOT NULL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AUTO_INCREMENT,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INT        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INT        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DECIMAL(10,2)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discountAmount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DECIMAL(10,2)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quantity          INT        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PRIMARY KEY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INDEX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INDEX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DFDD5F-39E5-45CA-9FF5-B61C1B755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0D5055-0C2D-410C-9EEA-EFC40FD9C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0964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72681-076B-4BD9-B99E-19FBE3767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5143500" algn="r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SQL script that creates the database (part 5)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A29F2A-3DC2-4A03-B12C-16256DD6F9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15284"/>
            <a:ext cx="75438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TABLE products 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INT            NOT NULL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AUTO_INCREMENT,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INT        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VARCHAR(10)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VARCHAR(255)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description       TEXT       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DECIMAL(10,2)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DECIMAL(10,2)  NOT NULL   DEFAULT 0.00,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dateAdded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DATETIME    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PRIMARY KEY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INDEX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UNIQUE INDEX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TABLE categories 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INT            NOT NULL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AUTO_INCREMENT,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VARCHAR(255)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PRIMARY KEY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20799D-17AC-46B6-A1A9-63F748868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2538B2-D116-4957-B867-2F23542D4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553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D1384-A5AF-42A7-B600-1DAB82E5E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 database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0AB73-39A3-493F-8D70-15A88F2324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DATABASE my_guitar_shop2;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 database only if it does not exist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DATABASE IF NOT EXISTS my_guitar_shop2;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select a database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my_guitar_shop2;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drop a database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DROP DATABASE my_guitar_shop2;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drop a database only if it exists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DROP DATABASE IF EXISTS my_guitar_shop2;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247836-B3BE-4B95-BCE7-904F58955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B41EB8-6918-4D37-81BC-E7176AF5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25626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BB2FA-A8E1-4F9B-85DB-87A25E779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5143500" algn="r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SQL script that creates the database (part 6)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41DE30-8E27-4E77-8020-D43D1DC310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15284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TABLE administrators 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adminID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INT            NOT NULL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AUTO_INCREMENT,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emailAddress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VARCHAR(255)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password          VARCHAR(255)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VARCHAR(255)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VARCHAR(255)   NOT NULL,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PRIMARY KEY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adminID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-- create the user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USER IF NOT EXISTS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mgs_user@localhost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IDENTIFIED BY 'pa55word';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-- grant privileges to the user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GRANT SELECT, INSERT, UPDATE, DELETE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*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mgs_user@localhost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4BF82D-B600-498A-A61A-5E40A9892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D515E7-B89A-4111-A336-DB63242F8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150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843DF-01BC-451B-8B62-AE0672C79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numeric data types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FBE7A9-165D-4669-B31A-3981732DEE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INT[(size)]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TINYINT[(size)]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DECIMAL[(p[,s])]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string data types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VARCHAR(size)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CHAR[(size)]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date and time data types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</a:p>
          <a:p>
            <a:endParaRPr lang="en-US" sz="16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52E59A-0B18-4E20-930C-AB960A27F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04DCBA-47B9-4B25-842B-C89F6069B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219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E9217-7F4C-41F3-A400-5BD925DAC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of the CREATE TABLE statement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DF513D-DD8D-4B4F-8C80-4325938B95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TABLE [IF NOT EXISTS]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tableName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columnName1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columnAttributes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][,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columnName2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columnAttributes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]][,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columnName3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columnAttributes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]]...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Three common column attributes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UNIQUE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NULL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DEFAULT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default_value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CC6A8A-70BC-4381-A019-D9F8EB934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50D8D3-F552-4AF8-8EF4-8F994F6E1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720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75594-4C76-4684-AEE3-EB3C6BF34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table without column attributes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5E0266-D0B4-4C80-A5C6-CB7C82A56D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TABLE customers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INT,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VARCHAR(60),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VARCHAR(60)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table with column attributes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TABLE customers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INT           NOT NULL   UNIQUE,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VARCHAR(60)   NOT NULL,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VARCHAR(60)   NOT NULL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E15F57-07D1-4F5C-BC27-3D59472F5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3D9238-F9AD-42AE-A6BB-B48C24EC4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676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6A2E-0B00-4800-A16A-6A231BEFB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table with column attributes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D9A420-FB0F-47C5-A0E5-7A85BF4F54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TABLE orders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INT           NOT NULL   UNIQUE,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INT           NOT NULL,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orderNumber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VARCHAR(50)   NOT NULL,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DATE          NOT NULL,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orderTotal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DECIMAL(9,2)  NOT NULL,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paymentTotal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DECIMAL(9,2)             DEFAULT 0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0F6807-A223-457A-8CF0-65A9FBC62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E233A5-839A-42BD-941D-0E57A4E60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588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48C9DC3-4940-402E-8806-1E23E12DF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column attributes for working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a primary key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EFA8966-AB10-4D27-885D-1240C84493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PRIMARY KEY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AUTO_INCREMENT</a:t>
            </a:r>
          </a:p>
          <a:p>
            <a:pPr marL="0" marR="0">
              <a:spcBef>
                <a:spcPts val="12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table with a column-level primary key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TABLE customers 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          NOT NULL   PRIMARY KEY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AUTO_INCREMENT,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emailAddress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VARCHAR(255)  NOT NULL   UNIQUE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12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table with a table-level primary key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TABLE customers 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          NOT NULL   AUTO_INCREMENT,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emailAddress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VARCHAR(255)  NOT NULL   UNIQUE,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PRIMARY KEY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504E31-93FF-4852-A67A-6EE0D5511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427709-6357-485B-B9A9-3DBFAEBF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831714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559EF3C0-4B4D-4009-8932-B7E9BB24B956}" vid="{207E6EB6-5B63-4C91-9F06-4D6B6B3F1B0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996</TotalTime>
  <Words>2904</Words>
  <Application>Microsoft Office PowerPoint</Application>
  <PresentationFormat>On-screen Show (4:3)</PresentationFormat>
  <Paragraphs>493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PHP and MySQL (4th Edition)</vt:lpstr>
      <vt:lpstr>Applied objectives</vt:lpstr>
      <vt:lpstr>Knowledge objectives</vt:lpstr>
      <vt:lpstr>How to create a database</vt:lpstr>
      <vt:lpstr>Common numeric data types</vt:lpstr>
      <vt:lpstr>The syntax of the CREATE TABLE statement</vt:lpstr>
      <vt:lpstr>A table without column attributes</vt:lpstr>
      <vt:lpstr>Another table with column attributes</vt:lpstr>
      <vt:lpstr>Two column attributes for working  with a primary key</vt:lpstr>
      <vt:lpstr>A table with a two-column primary key</vt:lpstr>
      <vt:lpstr>Three attributes for working with a foreign key</vt:lpstr>
      <vt:lpstr>A table with a table-level foreign key constraint</vt:lpstr>
      <vt:lpstr>An INSERT statement that fails  because a related row doesn’t exist</vt:lpstr>
      <vt:lpstr>A statement that renames a table</vt:lpstr>
      <vt:lpstr>A statement that changes a column definition</vt:lpstr>
      <vt:lpstr>A statement that drops a table</vt:lpstr>
      <vt:lpstr>The syntax of the CREATE INDEX statement</vt:lpstr>
      <vt:lpstr>A CREATE TABLE statement that creates indexes</vt:lpstr>
      <vt:lpstr>Privileges for working with data</vt:lpstr>
      <vt:lpstr>The four privilege levels</vt:lpstr>
      <vt:lpstr>How to create a user from a specific host</vt:lpstr>
      <vt:lpstr>How to drop a user from a specific host</vt:lpstr>
      <vt:lpstr>The syntax of the GRANT statement</vt:lpstr>
      <vt:lpstr>A statement that grants column privileges</vt:lpstr>
      <vt:lpstr>The syntax of the REVOKE statement  for all privileges</vt:lpstr>
      <vt:lpstr>The syntax of the REVOKE statement  for specific privileges</vt:lpstr>
      <vt:lpstr>A statement that lists all users</vt:lpstr>
      <vt:lpstr>The syntax of the SHOW GRANTS statement</vt:lpstr>
      <vt:lpstr>A statement that shows the privileges  for a user from a specific host</vt:lpstr>
      <vt:lpstr>The Import tab for the table named products</vt:lpstr>
      <vt:lpstr>A tab-delimited text file that’s stored in users.txt</vt:lpstr>
      <vt:lpstr>How to use the command prompt  to load data from a text file</vt:lpstr>
      <vt:lpstr>The Export tab for my_guitar_shop2</vt:lpstr>
      <vt:lpstr>How to use phpMyAdmin to dump a database</vt:lpstr>
      <vt:lpstr>The SQL script that creates  the my_guitar_shop2 database (part 1)</vt:lpstr>
      <vt:lpstr>The SQL script that creates the database (part 2)</vt:lpstr>
      <vt:lpstr>The SQL script that creates the database (part 3)</vt:lpstr>
      <vt:lpstr>The SQL script that creates the database (part 4)</vt:lpstr>
      <vt:lpstr>The SQL script that creates the database (part 5)</vt:lpstr>
      <vt:lpstr>The SQL script that creates the database (part 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PHP and MySQL (4th Edition)</dc:title>
  <dc:creator>Anne Boehm</dc:creator>
  <cp:lastModifiedBy>Jim Gerland</cp:lastModifiedBy>
  <cp:revision>91</cp:revision>
  <cp:lastPrinted>2016-01-14T23:03:16Z</cp:lastPrinted>
  <dcterms:created xsi:type="dcterms:W3CDTF">2022-04-04T18:14:02Z</dcterms:created>
  <dcterms:modified xsi:type="dcterms:W3CDTF">2024-10-22T12:20:57Z</dcterms:modified>
</cp:coreProperties>
</file>