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323" r:id="rId2"/>
    <p:sldId id="324" r:id="rId3"/>
    <p:sldId id="325" r:id="rId4"/>
    <p:sldId id="326" r:id="rId5"/>
    <p:sldId id="327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4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7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8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9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0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5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7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8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9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0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1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2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3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80236"/>
              </p:ext>
            </p:extLst>
          </p:nvPr>
        </p:nvGraphicFramePr>
        <p:xfrm>
          <a:off x="990600" y="2057400"/>
          <a:ext cx="73152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7313400" imgH="2121284" progId="Word.Document.12">
                  <p:embed/>
                </p:oleObj>
              </mc:Choice>
              <mc:Fallback>
                <p:oleObj name="Document" r:id="rId4" imgW="7313400" imgH="2121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2057400"/>
                        <a:ext cx="7315200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for declaring instance variables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15601"/>
              </p:ext>
            </p:extLst>
          </p:nvPr>
        </p:nvGraphicFramePr>
        <p:xfrm>
          <a:off x="914400" y="1219200"/>
          <a:ext cx="73152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Document" r:id="rId4" imgW="7313400" imgH="2165897" progId="Word.Document.12">
                  <p:embed/>
                </p:oleObj>
              </mc:Choice>
              <mc:Fallback>
                <p:oleObj name="Document" r:id="rId4" imgW="7313400" imgH="2165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15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5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Where you can declare instance variables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177796"/>
              </p:ext>
            </p:extLst>
          </p:nvPr>
        </p:nvGraphicFramePr>
        <p:xfrm>
          <a:off x="914400" y="1219200"/>
          <a:ext cx="7313612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Document" r:id="rId4" imgW="7313400" imgH="3858319" progId="Word.Document.12">
                  <p:embed/>
                </p:oleObj>
              </mc:Choice>
              <mc:Fallback>
                <p:oleObj name="Document" r:id="rId4" imgW="7313400" imgH="3858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386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0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for coding constructors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6929"/>
              </p:ext>
            </p:extLst>
          </p:nvPr>
        </p:nvGraphicFramePr>
        <p:xfrm>
          <a:off x="914400" y="1143000"/>
          <a:ext cx="7577138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Document" r:id="rId4" imgW="7574336" imgH="3008870" progId="Word.Document.12">
                  <p:embed/>
                </p:oleObj>
              </mc:Choice>
              <mc:Fallback>
                <p:oleObj name="Document" r:id="rId4" imgW="7574336" imgH="3008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77138" cy="299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6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constructor with three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901020"/>
              </p:ext>
            </p:extLst>
          </p:nvPr>
        </p:nvGraphicFramePr>
        <p:xfrm>
          <a:off x="914400" y="1143000"/>
          <a:ext cx="7313612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Document" r:id="rId4" imgW="7313400" imgH="3344548" progId="Word.Document.12">
                  <p:embed/>
                </p:oleObj>
              </mc:Choice>
              <mc:Fallback>
                <p:oleObj name="Document" r:id="rId4" imgW="7313400" imgH="3344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334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for coding a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95503"/>
              </p:ext>
            </p:extLst>
          </p:nvPr>
        </p:nvGraphicFramePr>
        <p:xfrm>
          <a:off x="914400" y="1143000"/>
          <a:ext cx="73152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Document" r:id="rId4" imgW="7313400" imgH="2330318" progId="Word.Document.12">
                  <p:embed/>
                </p:oleObj>
              </mc:Choice>
              <mc:Fallback>
                <p:oleObj name="Document" r:id="rId4" imgW="7313400" imgH="2330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1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get method that returns a string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44305"/>
              </p:ext>
            </p:extLst>
          </p:nvPr>
        </p:nvGraphicFramePr>
        <p:xfrm>
          <a:off x="914400" y="1219200"/>
          <a:ext cx="731361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Document" r:id="rId4" imgW="7313400" imgH="3807589" progId="Word.Document.12">
                  <p:embed/>
                </p:oleObj>
              </mc:Choice>
              <mc:Fallback>
                <p:oleObj name="Document" r:id="rId4" imgW="7313400" imgH="3807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set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57714"/>
              </p:ext>
            </p:extLst>
          </p:nvPr>
        </p:nvGraphicFramePr>
        <p:xfrm>
          <a:off x="914400" y="1143000"/>
          <a:ext cx="7313612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Document" r:id="rId4" imgW="7313400" imgH="1850007" progId="Word.Document.12">
                  <p:embed/>
                </p:oleObj>
              </mc:Choice>
              <mc:Fallback>
                <p:oleObj name="Document" r:id="rId4" imgW="7313400" imgH="1850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create an object in two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69902"/>
              </p:ext>
            </p:extLst>
          </p:nvPr>
        </p:nvGraphicFramePr>
        <p:xfrm>
          <a:off x="914400" y="1066800"/>
          <a:ext cx="7315200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Document" r:id="rId4" imgW="7313400" imgH="4310566" progId="Word.Document.12">
                  <p:embed/>
                </p:oleObj>
              </mc:Choice>
              <mc:Fallback>
                <p:oleObj name="Document" r:id="rId4" imgW="7313400" imgH="4310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28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1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for calling a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42021"/>
              </p:ext>
            </p:extLst>
          </p:nvPr>
        </p:nvGraphicFramePr>
        <p:xfrm>
          <a:off x="914400" y="1143000"/>
          <a:ext cx="7313612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Document" r:id="rId4" imgW="7313400" imgH="3712606" progId="Word.Document.12">
                  <p:embed/>
                </p:oleObj>
              </mc:Choice>
              <mc:Fallback>
                <p:oleObj name="Document" r:id="rId4" imgW="7313400" imgH="3712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8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A statement that sends no arguments </a:t>
            </a:r>
            <a:br>
              <a:rPr lang="en-US" dirty="0"/>
            </a:br>
            <a:r>
              <a:rPr lang="en-US" dirty="0"/>
              <a:t>and returns a String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02301"/>
              </p:ext>
            </p:extLst>
          </p:nvPr>
        </p:nvGraphicFramePr>
        <p:xfrm>
          <a:off x="914400" y="1371600"/>
          <a:ext cx="7313612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Document" r:id="rId4" imgW="7313400" imgH="1394521" progId="Word.Document.12">
                  <p:embed/>
                </p:oleObj>
              </mc:Choice>
              <mc:Fallback>
                <p:oleObj name="Document" r:id="rId4" imgW="7313400" imgH="13945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3612" cy="139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190588"/>
              </p:ext>
            </p:extLst>
          </p:nvPr>
        </p:nvGraphicFramePr>
        <p:xfrm>
          <a:off x="914400" y="1139825"/>
          <a:ext cx="73152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Document" r:id="rId4" imgW="7321816" imgH="3743391" progId="Word.Document.12">
                  <p:embed/>
                </p:oleObj>
              </mc:Choice>
              <mc:Fallback>
                <p:oleObj name="Document" r:id="rId4" imgW="7321816" imgH="3743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315200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7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ProductDB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40851"/>
              </p:ext>
            </p:extLst>
          </p:nvPr>
        </p:nvGraphicFramePr>
        <p:xfrm>
          <a:off x="914400" y="1219200"/>
          <a:ext cx="731361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Document" r:id="rId4" imgW="7313400" imgH="2075231" progId="Word.Document.12">
                  <p:embed/>
                </p:oleObj>
              </mc:Choice>
              <mc:Fallback>
                <p:oleObj name="Document" r:id="rId4" imgW="7313400" imgH="2075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9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ProductDB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01542"/>
              </p:ext>
            </p:extLst>
          </p:nvPr>
        </p:nvGraphicFramePr>
        <p:xfrm>
          <a:off x="914400" y="1219200"/>
          <a:ext cx="731361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Document" r:id="rId4" imgW="7313400" imgH="4605589" progId="Word.Document.12">
                  <p:embed/>
                </p:oleObj>
              </mc:Choice>
              <mc:Fallback>
                <p:oleObj name="Document" r:id="rId4" imgW="7313400" imgH="4605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3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code static methods and fields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06941"/>
              </p:ext>
            </p:extLst>
          </p:nvPr>
        </p:nvGraphicFramePr>
        <p:xfrm>
          <a:off x="914400" y="1219200"/>
          <a:ext cx="7313612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Document" r:id="rId4" imgW="7313400" imgH="3455361" progId="Word.Document.12">
                  <p:embed/>
                </p:oleObj>
              </mc:Choice>
              <mc:Fallback>
                <p:oleObj name="Document" r:id="rId4" imgW="7313400" imgH="3455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6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call static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31888"/>
              </p:ext>
            </p:extLst>
          </p:nvPr>
        </p:nvGraphicFramePr>
        <p:xfrm>
          <a:off x="914400" y="1143000"/>
          <a:ext cx="73136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name="Document" r:id="rId4" imgW="7313400" imgH="3360378" progId="Word.Document.12">
                  <p:embed/>
                </p:oleObj>
              </mc:Choice>
              <mc:Fallback>
                <p:oleObj name="Document" r:id="rId4" imgW="7313400" imgH="33603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7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18205"/>
              </p:ext>
            </p:extLst>
          </p:nvPr>
        </p:nvGraphicFramePr>
        <p:xfrm>
          <a:off x="838200" y="1143000"/>
          <a:ext cx="7459662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Document" r:id="rId4" imgW="7459524" imgH="3168254" progId="Word.Document.12">
                  <p:embed/>
                </p:oleObj>
              </mc:Choice>
              <mc:Fallback>
                <p:oleObj name="Document" r:id="rId4" imgW="7459524" imgH="31682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7459662" cy="317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7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ProductApp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925008"/>
              </p:ext>
            </p:extLst>
          </p:nvPr>
        </p:nvGraphicFramePr>
        <p:xfrm>
          <a:off x="914400" y="1219200"/>
          <a:ext cx="7313612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Document" r:id="rId3" imgW="7313400" imgH="3655401" progId="Word.Document.12">
                  <p:embed/>
                </p:oleObj>
              </mc:Choice>
              <mc:Fallback>
                <p:oleObj name="Document" r:id="rId3" imgW="7313400" imgH="3655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365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0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ProductApp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71100"/>
              </p:ext>
            </p:extLst>
          </p:nvPr>
        </p:nvGraphicFramePr>
        <p:xfrm>
          <a:off x="914400" y="1219200"/>
          <a:ext cx="7423150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Document" r:id="rId3" imgW="7498035" imgH="4068072" progId="Word.Document.12">
                  <p:embed/>
                </p:oleObj>
              </mc:Choice>
              <mc:Fallback>
                <p:oleObj name="Document" r:id="rId3" imgW="7498035" imgH="40680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23150" cy="403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assignment statements 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12236"/>
              </p:ext>
            </p:extLst>
          </p:nvPr>
        </p:nvGraphicFramePr>
        <p:xfrm>
          <a:off x="914400" y="1143000"/>
          <a:ext cx="7313612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Document" r:id="rId4" imgW="7313400" imgH="1978450" progId="Word.Document.12">
                  <p:embed/>
                </p:oleObj>
              </mc:Choice>
              <mc:Fallback>
                <p:oleObj name="Document" r:id="rId4" imgW="7313400" imgH="19784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5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parameters 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614220"/>
              </p:ext>
            </p:extLst>
          </p:nvPr>
        </p:nvGraphicFramePr>
        <p:xfrm>
          <a:off x="914400" y="1143000"/>
          <a:ext cx="73152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Document" r:id="rId3" imgW="7313400" imgH="3991798" progId="Word.Document.12">
                  <p:embed/>
                </p:oleObj>
              </mc:Choice>
              <mc:Fallback>
                <p:oleObj name="Document" r:id="rId3" imgW="7313400" imgH="3991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9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method calls 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538138"/>
              </p:ext>
            </p:extLst>
          </p:nvPr>
        </p:nvGraphicFramePr>
        <p:xfrm>
          <a:off x="914400" y="1143000"/>
          <a:ext cx="7313612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Document" r:id="rId4" imgW="7313400" imgH="1891022" progId="Word.Document.12">
                  <p:embed/>
                </p:oleObj>
              </mc:Choice>
              <mc:Fallback>
                <p:oleObj name="Document" r:id="rId4" imgW="7313400" imgH="1891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189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0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826570"/>
              </p:ext>
            </p:extLst>
          </p:nvPr>
        </p:nvGraphicFramePr>
        <p:xfrm>
          <a:off x="914400" y="1143000"/>
          <a:ext cx="7466012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Document" r:id="rId4" imgW="7464865" imgH="4364289" progId="Word.Document.12">
                  <p:embed/>
                </p:oleObj>
              </mc:Choice>
              <mc:Fallback>
                <p:oleObj name="Document" r:id="rId4" imgW="7464865" imgH="4364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6012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4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signature that has one parameter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15440"/>
              </p:ext>
            </p:extLst>
          </p:nvPr>
        </p:nvGraphicFramePr>
        <p:xfrm>
          <a:off x="914400" y="1143000"/>
          <a:ext cx="73152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Document" r:id="rId4" imgW="7313400" imgH="4387200" progId="Word.Document.12">
                  <p:embed/>
                </p:oleObj>
              </mc:Choice>
              <mc:Fallback>
                <p:oleObj name="Document" r:id="rId4" imgW="7313400" imgH="438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5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calls the </a:t>
            </a:r>
            <a:r>
              <a:rPr lang="en-US" dirty="0" err="1"/>
              <a:t>printToConsole</a:t>
            </a:r>
            <a:r>
              <a:rPr lang="en-US" dirty="0"/>
              <a:t>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19876"/>
              </p:ext>
            </p:extLst>
          </p:nvPr>
        </p:nvGraphicFramePr>
        <p:xfrm>
          <a:off x="914400" y="1143000"/>
          <a:ext cx="73152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Document" r:id="rId4" imgW="7313400" imgH="3161778" progId="Word.Document.12">
                  <p:embed/>
                </p:oleObj>
              </mc:Choice>
              <mc:Fallback>
                <p:oleObj name="Document" r:id="rId4" imgW="7313400" imgH="3161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8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refer to instance variables </a:t>
            </a:r>
            <a:br>
              <a:rPr lang="en-US" dirty="0"/>
            </a:br>
            <a:r>
              <a:rPr lang="en-US" dirty="0"/>
              <a:t>of the current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53400"/>
              </p:ext>
            </p:extLst>
          </p:nvPr>
        </p:nvGraphicFramePr>
        <p:xfrm>
          <a:off x="914400" y="1295400"/>
          <a:ext cx="731520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Document" r:id="rId4" imgW="7313400" imgH="2514527" progId="Word.Document.12">
                  <p:embed/>
                </p:oleObj>
              </mc:Choice>
              <mc:Fallback>
                <p:oleObj name="Document" r:id="rId4" imgW="7313400" imgH="25145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315200" cy="250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3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call a constructor </a:t>
            </a:r>
            <a:br>
              <a:rPr lang="en-US" dirty="0"/>
            </a:br>
            <a:r>
              <a:rPr lang="en-US" dirty="0"/>
              <a:t>of the current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07541"/>
              </p:ext>
            </p:extLst>
          </p:nvPr>
        </p:nvGraphicFramePr>
        <p:xfrm>
          <a:off x="914400" y="1295400"/>
          <a:ext cx="7445375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Document" r:id="rId4" imgW="7444048" imgH="2330318" progId="Word.Document.12">
                  <p:embed/>
                </p:oleObj>
              </mc:Choice>
              <mc:Fallback>
                <p:oleObj name="Document" r:id="rId4" imgW="7444048" imgH="2330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445375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5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call a method </a:t>
            </a:r>
            <a:br>
              <a:rPr lang="en-US" dirty="0"/>
            </a:br>
            <a:r>
              <a:rPr lang="en-US" dirty="0"/>
              <a:t>of the current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42234"/>
              </p:ext>
            </p:extLst>
          </p:nvPr>
        </p:nvGraphicFramePr>
        <p:xfrm>
          <a:off x="914400" y="1295400"/>
          <a:ext cx="7313612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Document" r:id="rId4" imgW="7313400" imgH="2581447" progId="Word.Document.12">
                  <p:embed/>
                </p:oleObj>
              </mc:Choice>
              <mc:Fallback>
                <p:oleObj name="Document" r:id="rId4" imgW="7313400" imgH="25814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313612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pass the current object </a:t>
            </a:r>
            <a:br>
              <a:rPr lang="en-US" dirty="0"/>
            </a:br>
            <a:r>
              <a:rPr lang="en-US" dirty="0"/>
              <a:t>to a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09919"/>
              </p:ext>
            </p:extLst>
          </p:nvPr>
        </p:nvGraphicFramePr>
        <p:xfrm>
          <a:off x="914400" y="1295400"/>
          <a:ext cx="731361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Document" r:id="rId4" imgW="7313400" imgH="1662560" progId="Word.Document.12">
                  <p:embed/>
                </p:oleObj>
              </mc:Choice>
              <mc:Fallback>
                <p:oleObj name="Document" r:id="rId4" imgW="7313400" imgH="1662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313612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Product class with overloading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83758"/>
              </p:ext>
            </p:extLst>
          </p:nvPr>
        </p:nvGraphicFramePr>
        <p:xfrm>
          <a:off x="914400" y="1219200"/>
          <a:ext cx="7313612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1" name="Document" r:id="rId3" imgW="7313400" imgH="4055120" progId="Word.Document.12">
                  <p:embed/>
                </p:oleObj>
              </mc:Choice>
              <mc:Fallback>
                <p:oleObj name="Document" r:id="rId3" imgW="7313400" imgH="4055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0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4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Product class with overloading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163161"/>
              </p:ext>
            </p:extLst>
          </p:nvPr>
        </p:nvGraphicFramePr>
        <p:xfrm>
          <a:off x="914400" y="1219200"/>
          <a:ext cx="7313612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Document" r:id="rId3" imgW="7313400" imgH="2847687" progId="Word.Document.12">
                  <p:embed/>
                </p:oleObj>
              </mc:Choice>
              <mc:Fallback>
                <p:oleObj name="Document" r:id="rId3" imgW="7313400" imgH="2847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2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class diagram for the Product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4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1994"/>
            <a:ext cx="4248677" cy="293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The relationship between a class and its objects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1722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4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" y="1443355"/>
            <a:ext cx="7224395" cy="397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5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The code that’s generated for the Product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93649"/>
              </p:ext>
            </p:extLst>
          </p:nvPr>
        </p:nvGraphicFramePr>
        <p:xfrm>
          <a:off x="914400" y="1447800"/>
          <a:ext cx="731361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Document" r:id="rId4" imgW="7313400" imgH="1156704" progId="Word.Document.12">
                  <p:embed/>
                </p:oleObj>
              </mc:Choice>
              <mc:Fallback>
                <p:oleObj name="Document" r:id="rId4" imgW="7313400" imgH="1156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3612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3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Product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6258"/>
              </p:ext>
            </p:extLst>
          </p:nvPr>
        </p:nvGraphicFramePr>
        <p:xfrm>
          <a:off x="914400" y="1219200"/>
          <a:ext cx="7313612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Document" r:id="rId4" imgW="7313400" imgH="4145786" progId="Word.Document.12">
                  <p:embed/>
                </p:oleObj>
              </mc:Choice>
              <mc:Fallback>
                <p:oleObj name="Document" r:id="rId4" imgW="7313400" imgH="4145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2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Product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67417"/>
              </p:ext>
            </p:extLst>
          </p:nvPr>
        </p:nvGraphicFramePr>
        <p:xfrm>
          <a:off x="914400" y="1219200"/>
          <a:ext cx="7313612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Document" r:id="rId4" imgW="7313400" imgH="4143987" progId="Word.Document.12">
                  <p:embed/>
                </p:oleObj>
              </mc:Choice>
              <mc:Fallback>
                <p:oleObj name="Document" r:id="rId4" imgW="7313400" imgH="4143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4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Product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70188"/>
              </p:ext>
            </p:extLst>
          </p:nvPr>
        </p:nvGraphicFramePr>
        <p:xfrm>
          <a:off x="914400" y="1219200"/>
          <a:ext cx="72723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Document" r:id="rId4" imgW="7313400" imgH="3912286" progId="Word.Document.12">
                  <p:embed/>
                </p:oleObj>
              </mc:Choice>
              <mc:Fallback>
                <p:oleObj name="Document" r:id="rId4" imgW="7313400" imgH="3912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272338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</Template>
  <TotalTime>426</TotalTime>
  <Words>933</Words>
  <Application>Microsoft Office PowerPoint</Application>
  <PresentationFormat>On-screen Show (4:3)</PresentationFormat>
  <Paragraphs>185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Master slides_with_titles</vt:lpstr>
      <vt:lpstr>Document</vt:lpstr>
      <vt:lpstr>Microsoft Word Document</vt:lpstr>
      <vt:lpstr>Chapter 4</vt:lpstr>
      <vt:lpstr>Objectives</vt:lpstr>
      <vt:lpstr>Objectives (cont.)</vt:lpstr>
      <vt:lpstr>A class diagram for the Product class</vt:lpstr>
      <vt:lpstr>The relationship between a class and its objects</vt:lpstr>
      <vt:lpstr>The code that’s generated for the Product class</vt:lpstr>
      <vt:lpstr>The Product class</vt:lpstr>
      <vt:lpstr>The Product class (cont.)</vt:lpstr>
      <vt:lpstr>The Product class (cont.)</vt:lpstr>
      <vt:lpstr>The syntax for declaring instance variables</vt:lpstr>
      <vt:lpstr>Where you can declare instance variables</vt:lpstr>
      <vt:lpstr>The syntax for coding constructors</vt:lpstr>
      <vt:lpstr>A constructor with three parameters</vt:lpstr>
      <vt:lpstr>The syntax for coding a method</vt:lpstr>
      <vt:lpstr>A get method that returns a string</vt:lpstr>
      <vt:lpstr>A set method</vt:lpstr>
      <vt:lpstr>How to create an object in two statements</vt:lpstr>
      <vt:lpstr>The syntax for calling a method</vt:lpstr>
      <vt:lpstr>A statement that sends no arguments  and returns a String object</vt:lpstr>
      <vt:lpstr>The ProductDB class</vt:lpstr>
      <vt:lpstr>The ProductDB class (cont.)</vt:lpstr>
      <vt:lpstr>How to code static methods and fields</vt:lpstr>
      <vt:lpstr>How to call static methods</vt:lpstr>
      <vt:lpstr>The console</vt:lpstr>
      <vt:lpstr>The ProductApp class</vt:lpstr>
      <vt:lpstr>The ProductApp class (cont.)</vt:lpstr>
      <vt:lpstr>How assignment statements work</vt:lpstr>
      <vt:lpstr>How parameters work</vt:lpstr>
      <vt:lpstr>How method calls work</vt:lpstr>
      <vt:lpstr>A signature that has one parameter</vt:lpstr>
      <vt:lpstr>Code that calls the printToConsole method</vt:lpstr>
      <vt:lpstr>How to refer to instance variables  of the current object</vt:lpstr>
      <vt:lpstr>How to call a constructor  of the current object</vt:lpstr>
      <vt:lpstr>How to call a method  of the current object</vt:lpstr>
      <vt:lpstr>How to pass the current object  to a method</vt:lpstr>
      <vt:lpstr>The Product class with overloading</vt:lpstr>
      <vt:lpstr>The Product class with overloading (cont.)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Cyndi Martinez</dc:creator>
  <cp:lastModifiedBy>Joel Murach</cp:lastModifiedBy>
  <cp:revision>22</cp:revision>
  <dcterms:created xsi:type="dcterms:W3CDTF">2015-07-30T22:36:46Z</dcterms:created>
  <dcterms:modified xsi:type="dcterms:W3CDTF">2015-08-17T16:39:28Z</dcterms:modified>
</cp:coreProperties>
</file>