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35"/>
  </p:notesMasterIdLst>
  <p:handoutMasterIdLst>
    <p:handoutMasterId r:id="rId36"/>
  </p:handoutMasterIdLst>
  <p:sldIdLst>
    <p:sldId id="323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42" r:id="rId21"/>
    <p:sldId id="343" r:id="rId22"/>
    <p:sldId id="344" r:id="rId23"/>
    <p:sldId id="345" r:id="rId24"/>
    <p:sldId id="346" r:id="rId25"/>
    <p:sldId id="347" r:id="rId26"/>
    <p:sldId id="348" r:id="rId27"/>
    <p:sldId id="349" r:id="rId28"/>
    <p:sldId id="350" r:id="rId29"/>
    <p:sldId id="351" r:id="rId30"/>
    <p:sldId id="352" r:id="rId31"/>
    <p:sldId id="353" r:id="rId32"/>
    <p:sldId id="354" r:id="rId33"/>
    <p:sldId id="355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452" autoAdjust="0"/>
  </p:normalViewPr>
  <p:slideViewPr>
    <p:cSldViewPr>
      <p:cViewPr varScale="1">
        <p:scale>
          <a:sx n="94" d="100"/>
          <a:sy n="94" d="100"/>
        </p:scale>
        <p:origin x="-19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8/17/2015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0"/>
            <a:ext cx="7772400" cy="553998"/>
          </a:xfrm>
        </p:spPr>
        <p:txBody>
          <a:bodyPr lIns="0" tIns="0" rIns="0" bIns="0" anchor="t" anchorCtr="0">
            <a:spAutoFit/>
          </a:bodyPr>
          <a:lstStyle>
            <a:lvl1pPr>
              <a:defRPr sz="3600" b="1" i="0" baseline="0">
                <a:solidFill>
                  <a:srgbClr val="0033CC"/>
                </a:solidFill>
              </a:defRPr>
            </a:lvl1pPr>
          </a:lstStyle>
          <a:p>
            <a:r>
              <a:rPr lang="en-US" dirty="0" smtClean="0"/>
              <a:t>Chapter number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smtClean="0">
              <a:latin typeface="Times New Roman"/>
            </a:endParaRPr>
          </a:p>
          <a:p>
            <a:pPr>
              <a:defRPr/>
            </a:pPr>
            <a:r>
              <a:rPr lang="en-US" smtClean="0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8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700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762000" y="6248400"/>
            <a:ext cx="1981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C4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2895600" y="6248400"/>
            <a:ext cx="3352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9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9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4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6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7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8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8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9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9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0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1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22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23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24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25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26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27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28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8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29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9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30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4" Type="http://schemas.openxmlformats.org/officeDocument/2006/relationships/image" Target="../media/image31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4" Type="http://schemas.openxmlformats.org/officeDocument/2006/relationships/image" Target="../media/image32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4" Type="http://schemas.openxmlformats.org/officeDocument/2006/relationships/image" Target="../media/image3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8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14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smtClean="0">
              <a:latin typeface="Times New Roman"/>
            </a:endParaRPr>
          </a:p>
          <a:p>
            <a:pPr>
              <a:defRPr/>
            </a:pPr>
            <a:r>
              <a:rPr lang="en-US" smtClean="0"/>
              <a:t>Slide </a:t>
            </a:r>
            <a:fld id="{BF5C1183-B085-4070-A402-C03A3F977D3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528597"/>
              </p:ext>
            </p:extLst>
          </p:nvPr>
        </p:nvGraphicFramePr>
        <p:xfrm>
          <a:off x="1066800" y="1905000"/>
          <a:ext cx="7315200" cy="248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Document" r:id="rId3" imgW="7313400" imgH="2494379" progId="Word.Document.12">
                  <p:embed/>
                </p:oleObj>
              </mc:Choice>
              <mc:Fallback>
                <p:oleObj name="Document" r:id="rId3" imgW="7313400" imgH="249437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6800" y="1905000"/>
                        <a:ext cx="7315200" cy="2481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495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ArrayList</a:t>
            </a:r>
            <a:r>
              <a:rPr lang="en-US" dirty="0"/>
              <a:t>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10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572853"/>
              </p:ext>
            </p:extLst>
          </p:nvPr>
        </p:nvGraphicFramePr>
        <p:xfrm>
          <a:off x="914400" y="1143000"/>
          <a:ext cx="7315200" cy="376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06" name="Document" r:id="rId3" imgW="7313400" imgH="3785283" progId="Word.Document.12">
                  <p:embed/>
                </p:oleObj>
              </mc:Choice>
              <mc:Fallback>
                <p:oleObj name="Document" r:id="rId3" imgW="7313400" imgH="378528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3767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26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Common methods of the </a:t>
            </a:r>
            <a:r>
              <a:rPr lang="en-US" dirty="0" err="1"/>
              <a:t>ArrayList</a:t>
            </a:r>
            <a:r>
              <a:rPr lang="en-US" dirty="0"/>
              <a:t>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11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038243"/>
              </p:ext>
            </p:extLst>
          </p:nvPr>
        </p:nvGraphicFramePr>
        <p:xfrm>
          <a:off x="914400" y="1143000"/>
          <a:ext cx="7315200" cy="377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30" name="Document" r:id="rId3" imgW="7313400" imgH="3796436" progId="Word.Document.12">
                  <p:embed/>
                </p:oleObj>
              </mc:Choice>
              <mc:Fallback>
                <p:oleObj name="Document" r:id="rId3" imgW="7313400" imgH="379643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3776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436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Code that gets and displays each element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446220"/>
              </p:ext>
            </p:extLst>
          </p:nvPr>
        </p:nvGraphicFramePr>
        <p:xfrm>
          <a:off x="914400" y="1143000"/>
          <a:ext cx="7315200" cy="280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54" name="Document" r:id="rId3" imgW="7313400" imgH="2822502" progId="Word.Document.12">
                  <p:embed/>
                </p:oleObj>
              </mc:Choice>
              <mc:Fallback>
                <p:oleObj name="Document" r:id="rId3" imgW="7313400" imgH="28225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808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589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An easy way to display a collection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1021345"/>
              </p:ext>
            </p:extLst>
          </p:nvPr>
        </p:nvGraphicFramePr>
        <p:xfrm>
          <a:off x="914400" y="1143000"/>
          <a:ext cx="7315200" cy="183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78" name="Document" r:id="rId3" imgW="7313400" imgH="1848928" progId="Word.Document.12">
                  <p:embed/>
                </p:oleObj>
              </mc:Choice>
              <mc:Fallback>
                <p:oleObj name="Document" r:id="rId3" imgW="7313400" imgH="184892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1839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187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More methods of the </a:t>
            </a:r>
            <a:r>
              <a:rPr lang="en-US" dirty="0" err="1"/>
              <a:t>ArrayList</a:t>
            </a:r>
            <a:r>
              <a:rPr lang="en-US" dirty="0"/>
              <a:t>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524338"/>
              </p:ext>
            </p:extLst>
          </p:nvPr>
        </p:nvGraphicFramePr>
        <p:xfrm>
          <a:off x="914400" y="1219200"/>
          <a:ext cx="7315200" cy="288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02" name="Document" r:id="rId3" imgW="7313400" imgH="2899136" progId="Word.Document.12">
                  <p:embed/>
                </p:oleObj>
              </mc:Choice>
              <mc:Fallback>
                <p:oleObj name="Document" r:id="rId3" imgW="7313400" imgH="289913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2884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983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Code that replaces an element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8505314"/>
              </p:ext>
            </p:extLst>
          </p:nvPr>
        </p:nvGraphicFramePr>
        <p:xfrm>
          <a:off x="914400" y="1143000"/>
          <a:ext cx="73152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26" name="Document" r:id="rId3" imgW="7313400" imgH="2067676" progId="Word.Document.12">
                  <p:embed/>
                </p:oleObj>
              </mc:Choice>
              <mc:Fallback>
                <p:oleObj name="Document" r:id="rId3" imgW="7313400" imgH="206767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05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094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Code that removes an element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16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471685"/>
              </p:ext>
            </p:extLst>
          </p:nvPr>
        </p:nvGraphicFramePr>
        <p:xfrm>
          <a:off x="914400" y="1143000"/>
          <a:ext cx="7315200" cy="252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50" name="Document" r:id="rId3" imgW="7313400" imgH="2538273" progId="Word.Document.12">
                  <p:embed/>
                </p:oleObj>
              </mc:Choice>
              <mc:Fallback>
                <p:oleObj name="Document" r:id="rId3" imgW="7313400" imgH="253827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525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700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Code that searches for an element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17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698685"/>
              </p:ext>
            </p:extLst>
          </p:nvPr>
        </p:nvGraphicFramePr>
        <p:xfrm>
          <a:off x="914400" y="1143000"/>
          <a:ext cx="7315200" cy="272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74" name="Document" r:id="rId3" imgW="7313400" imgH="2735074" progId="Word.Document.12">
                  <p:embed/>
                </p:oleObj>
              </mc:Choice>
              <mc:Fallback>
                <p:oleObj name="Document" r:id="rId3" imgW="7313400" imgH="273507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72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882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5"/>
            <a:ext cx="7315200" cy="800219"/>
          </a:xfrm>
        </p:spPr>
        <p:txBody>
          <a:bodyPr/>
          <a:lstStyle/>
          <a:p>
            <a:r>
              <a:rPr lang="en-US" dirty="0"/>
              <a:t>Code that stores primitive types in an array list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18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3613881"/>
              </p:ext>
            </p:extLst>
          </p:nvPr>
        </p:nvGraphicFramePr>
        <p:xfrm>
          <a:off x="914400" y="1447800"/>
          <a:ext cx="7315200" cy="344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798" name="Document" r:id="rId3" imgW="7313400" imgH="3457160" progId="Word.Document.12">
                  <p:embed/>
                </p:oleObj>
              </mc:Choice>
              <mc:Fallback>
                <p:oleObj name="Document" r:id="rId3" imgW="7313400" imgH="345716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447800"/>
                        <a:ext cx="7315200" cy="3440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933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5"/>
            <a:ext cx="7315200" cy="800219"/>
          </a:xfrm>
        </p:spPr>
        <p:txBody>
          <a:bodyPr/>
          <a:lstStyle/>
          <a:p>
            <a:r>
              <a:rPr lang="en-US" dirty="0"/>
              <a:t>Code that gets a primitive type from an array list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19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310207"/>
              </p:ext>
            </p:extLst>
          </p:nvPr>
        </p:nvGraphicFramePr>
        <p:xfrm>
          <a:off x="914400" y="1371600"/>
          <a:ext cx="7315200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822" name="Document" r:id="rId3" imgW="7313400" imgH="2909929" progId="Word.Document.12">
                  <p:embed/>
                </p:oleObj>
              </mc:Choice>
              <mc:Fallback>
                <p:oleObj name="Document" r:id="rId3" imgW="7313400" imgH="290992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371600"/>
                        <a:ext cx="7315200" cy="289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568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171369"/>
              </p:ext>
            </p:extLst>
          </p:nvPr>
        </p:nvGraphicFramePr>
        <p:xfrm>
          <a:off x="914400" y="1143000"/>
          <a:ext cx="7315200" cy="322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38" name="Document" r:id="rId3" imgW="7313400" imgH="3238412" progId="Word.Document.12">
                  <p:embed/>
                </p:oleObj>
              </mc:Choice>
              <mc:Fallback>
                <p:oleObj name="Document" r:id="rId3" imgW="7313400" imgH="323841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3222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501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console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20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10050"/>
              </p:ext>
            </p:extLst>
          </p:nvPr>
        </p:nvGraphicFramePr>
        <p:xfrm>
          <a:off x="838200" y="1219200"/>
          <a:ext cx="74676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46" name="Document" r:id="rId3" imgW="7459524" imgH="4135712" progId="Word.Document.12">
                  <p:embed/>
                </p:oleObj>
              </mc:Choice>
              <mc:Fallback>
                <p:oleObj name="Document" r:id="rId3" imgW="7459524" imgH="413571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219200"/>
                        <a:ext cx="7467600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991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Invoice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21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609688"/>
              </p:ext>
            </p:extLst>
          </p:nvPr>
        </p:nvGraphicFramePr>
        <p:xfrm>
          <a:off x="914400" y="1219200"/>
          <a:ext cx="7315200" cy="482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70" name="Document" r:id="rId3" imgW="7313400" imgH="4847004" progId="Word.Document.12">
                  <p:embed/>
                </p:oleObj>
              </mc:Choice>
              <mc:Fallback>
                <p:oleObj name="Document" r:id="rId3" imgW="7313400" imgH="484700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4822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66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Invoice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345131"/>
              </p:ext>
            </p:extLst>
          </p:nvPr>
        </p:nvGraphicFramePr>
        <p:xfrm>
          <a:off x="914400" y="1219200"/>
          <a:ext cx="7272338" cy="512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94" name="Document" r:id="rId3" imgW="7313400" imgH="5161095" progId="Word.Document.12">
                  <p:embed/>
                </p:oleObj>
              </mc:Choice>
              <mc:Fallback>
                <p:oleObj name="Document" r:id="rId3" imgW="7313400" imgH="516109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272338" cy="5127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365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InvoiceApp</a:t>
            </a:r>
            <a:r>
              <a:rPr lang="en-US" dirty="0"/>
              <a:t>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826288"/>
              </p:ext>
            </p:extLst>
          </p:nvPr>
        </p:nvGraphicFramePr>
        <p:xfrm>
          <a:off x="914400" y="1219200"/>
          <a:ext cx="7315200" cy="414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18" name="Document" r:id="rId3" imgW="7313400" imgH="4168452" progId="Word.Document.12">
                  <p:embed/>
                </p:oleObj>
              </mc:Choice>
              <mc:Fallback>
                <p:oleObj name="Document" r:id="rId3" imgW="7313400" imgH="416845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414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557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InvoiceApp</a:t>
            </a:r>
            <a:r>
              <a:rPr lang="en-US" dirty="0"/>
              <a:t>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002732"/>
              </p:ext>
            </p:extLst>
          </p:nvPr>
        </p:nvGraphicFramePr>
        <p:xfrm>
          <a:off x="914400" y="1219200"/>
          <a:ext cx="7315200" cy="443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41" name="Document" r:id="rId3" imgW="7313400" imgH="4453041" progId="Word.Document.12">
                  <p:embed/>
                </p:oleObj>
              </mc:Choice>
              <mc:Fallback>
                <p:oleObj name="Document" r:id="rId3" imgW="7313400" imgH="445304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4430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543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InvoiceApp</a:t>
            </a:r>
            <a:r>
              <a:rPr lang="en-US" dirty="0"/>
              <a:t>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2208534"/>
              </p:ext>
            </p:extLst>
          </p:nvPr>
        </p:nvGraphicFramePr>
        <p:xfrm>
          <a:off x="914400" y="1219200"/>
          <a:ext cx="7315200" cy="486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965" name="Document" r:id="rId3" imgW="7313400" imgH="4890538" progId="Word.Document.12">
                  <p:embed/>
                </p:oleObj>
              </mc:Choice>
              <mc:Fallback>
                <p:oleObj name="Document" r:id="rId3" imgW="7313400" imgH="489053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4865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745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InvoiceApp</a:t>
            </a:r>
            <a:r>
              <a:rPr lang="en-US" dirty="0"/>
              <a:t>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26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4104049"/>
              </p:ext>
            </p:extLst>
          </p:nvPr>
        </p:nvGraphicFramePr>
        <p:xfrm>
          <a:off x="914400" y="1295400"/>
          <a:ext cx="7315200" cy="173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989" name="Document" r:id="rId3" imgW="7313400" imgH="1739194" progId="Word.Document.12">
                  <p:embed/>
                </p:oleObj>
              </mc:Choice>
              <mc:Fallback>
                <p:oleObj name="Document" r:id="rId3" imgW="7313400" imgH="173919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95400"/>
                        <a:ext cx="7315200" cy="173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728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Some benefits of lambda expressions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27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3761733"/>
              </p:ext>
            </p:extLst>
          </p:nvPr>
        </p:nvGraphicFramePr>
        <p:xfrm>
          <a:off x="914400" y="1219200"/>
          <a:ext cx="7315200" cy="407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13" name="Document" r:id="rId3" imgW="7313400" imgH="4091818" progId="Word.Document.12">
                  <p:embed/>
                </p:oleObj>
              </mc:Choice>
              <mc:Fallback>
                <p:oleObj name="Document" r:id="rId3" imgW="7313400" imgH="409181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4070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846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Contact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28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937944"/>
              </p:ext>
            </p:extLst>
          </p:nvPr>
        </p:nvGraphicFramePr>
        <p:xfrm>
          <a:off x="914400" y="1143000"/>
          <a:ext cx="7315200" cy="416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037" name="Document" r:id="rId3" imgW="7313400" imgH="4190399" progId="Word.Document.12">
                  <p:embed/>
                </p:oleObj>
              </mc:Choice>
              <mc:Fallback>
                <p:oleObj name="Document" r:id="rId3" imgW="7313400" imgH="419039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4168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26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6"/>
            <a:ext cx="7315200" cy="800219"/>
          </a:xfrm>
        </p:spPr>
        <p:txBody>
          <a:bodyPr/>
          <a:lstStyle/>
          <a:p>
            <a:r>
              <a:rPr lang="en-US" dirty="0"/>
              <a:t>A method that returns contacts </a:t>
            </a:r>
            <a:br>
              <a:rPr lang="en-US" dirty="0"/>
            </a:br>
            <a:r>
              <a:rPr lang="en-US" dirty="0"/>
              <a:t>that don’t have phone numbers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29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771354"/>
              </p:ext>
            </p:extLst>
          </p:nvPr>
        </p:nvGraphicFramePr>
        <p:xfrm>
          <a:off x="914400" y="1447800"/>
          <a:ext cx="7315200" cy="301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061" name="Document" r:id="rId3" imgW="7313400" imgH="3030097" progId="Word.Document.12">
                  <p:embed/>
                </p:oleObj>
              </mc:Choice>
              <mc:Fallback>
                <p:oleObj name="Document" r:id="rId3" imgW="7313400" imgH="303009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447800"/>
                        <a:ext cx="7315200" cy="3016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353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Objectives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470088"/>
              </p:ext>
            </p:extLst>
          </p:nvPr>
        </p:nvGraphicFramePr>
        <p:xfrm>
          <a:off x="914400" y="1143000"/>
          <a:ext cx="7467600" cy="412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62" name="Document" r:id="rId3" imgW="7456285" imgH="4146505" progId="Word.Document.12">
                  <p:embed/>
                </p:oleObj>
              </mc:Choice>
              <mc:Fallback>
                <p:oleObj name="Document" r:id="rId3" imgW="7456285" imgH="414650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467600" cy="412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399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6"/>
            <a:ext cx="7315200" cy="800219"/>
          </a:xfrm>
        </p:spPr>
        <p:txBody>
          <a:bodyPr/>
          <a:lstStyle/>
          <a:p>
            <a:r>
              <a:rPr lang="en-US" dirty="0"/>
              <a:t>Code that gets contacts </a:t>
            </a:r>
            <a:br>
              <a:rPr lang="en-US" dirty="0"/>
            </a:br>
            <a:r>
              <a:rPr lang="en-US" dirty="0"/>
              <a:t>that don’t have phone numbers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30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9163749"/>
              </p:ext>
            </p:extLst>
          </p:nvPr>
        </p:nvGraphicFramePr>
        <p:xfrm>
          <a:off x="914400" y="1371600"/>
          <a:ext cx="7315200" cy="3668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85" name="Document" r:id="rId3" imgW="7313400" imgH="3687062" progId="Word.Document.12">
                  <p:embed/>
                </p:oleObj>
              </mc:Choice>
              <mc:Fallback>
                <p:oleObj name="Document" r:id="rId3" imgW="7313400" imgH="368706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371600"/>
                        <a:ext cx="7315200" cy="3668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796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 functional interface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31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5729386"/>
              </p:ext>
            </p:extLst>
          </p:nvPr>
        </p:nvGraphicFramePr>
        <p:xfrm>
          <a:off x="914400" y="1143000"/>
          <a:ext cx="7315200" cy="447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09" name="Document" r:id="rId3" imgW="7313400" imgH="4496575" progId="Word.Document.12">
                  <p:embed/>
                </p:oleObj>
              </mc:Choice>
              <mc:Fallback>
                <p:oleObj name="Document" r:id="rId3" imgW="7313400" imgH="449657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4475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003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6"/>
            <a:ext cx="7315200" cy="800219"/>
          </a:xfrm>
        </p:spPr>
        <p:txBody>
          <a:bodyPr/>
          <a:lstStyle/>
          <a:p>
            <a:r>
              <a:rPr lang="en-US" dirty="0"/>
              <a:t>Code that gets contacts </a:t>
            </a:r>
            <a:br>
              <a:rPr lang="en-US" dirty="0"/>
            </a:br>
            <a:r>
              <a:rPr lang="en-US" dirty="0"/>
              <a:t>that don’t have phone numbers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32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5811808"/>
              </p:ext>
            </p:extLst>
          </p:nvPr>
        </p:nvGraphicFramePr>
        <p:xfrm>
          <a:off x="914400" y="1414463"/>
          <a:ext cx="7315200" cy="439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33" name="Document" r:id="rId3" imgW="7313400" imgH="4420300" progId="Word.Document.12">
                  <p:embed/>
                </p:oleObj>
              </mc:Choice>
              <mc:Fallback>
                <p:oleObj name="Document" r:id="rId3" imgW="7313400" imgH="44203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414463"/>
                        <a:ext cx="7315200" cy="4398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317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6"/>
            <a:ext cx="7315200" cy="800219"/>
          </a:xfrm>
        </p:spPr>
        <p:txBody>
          <a:bodyPr/>
          <a:lstStyle/>
          <a:p>
            <a:r>
              <a:rPr lang="en-US" dirty="0"/>
              <a:t>The Predicate </a:t>
            </a:r>
            <a:r>
              <a:rPr lang="en-US" dirty="0" smtClean="0"/>
              <a:t>interface of the </a:t>
            </a:r>
            <a:r>
              <a:rPr lang="en-US" dirty="0" err="1"/>
              <a:t>java.util.function</a:t>
            </a:r>
            <a:r>
              <a:rPr lang="en-US" dirty="0"/>
              <a:t> package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33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4035"/>
              </p:ext>
            </p:extLst>
          </p:nvPr>
        </p:nvGraphicFramePr>
        <p:xfrm>
          <a:off x="914400" y="1371600"/>
          <a:ext cx="7315200" cy="446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157" name="Document" r:id="rId3" imgW="7313400" imgH="4485421" progId="Word.Document.12">
                  <p:embed/>
                </p:oleObj>
              </mc:Choice>
              <mc:Fallback>
                <p:oleObj name="Document" r:id="rId3" imgW="7313400" imgH="448542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371600"/>
                        <a:ext cx="7315200" cy="446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574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arrays and collections are similar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232369"/>
              </p:ext>
            </p:extLst>
          </p:nvPr>
        </p:nvGraphicFramePr>
        <p:xfrm>
          <a:off x="914400" y="1143000"/>
          <a:ext cx="73152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86" name="Document" r:id="rId3" imgW="7313400" imgH="3446366" progId="Word.Document.12">
                  <p:embed/>
                </p:oleObj>
              </mc:Choice>
              <mc:Fallback>
                <p:oleObj name="Document" r:id="rId3" imgW="7313400" imgH="344636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342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463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Code that uses an array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879402"/>
              </p:ext>
            </p:extLst>
          </p:nvPr>
        </p:nvGraphicFramePr>
        <p:xfrm>
          <a:off x="914400" y="1143000"/>
          <a:ext cx="7315200" cy="421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10" name="Document" r:id="rId3" imgW="7313400" imgH="4233933" progId="Word.Document.12">
                  <p:embed/>
                </p:oleObj>
              </mc:Choice>
              <mc:Fallback>
                <p:oleObj name="Document" r:id="rId3" imgW="7313400" imgH="423393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4211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743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collection framework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6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6" name="Picture 5" descr="13-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71600"/>
            <a:ext cx="7758430" cy="1473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784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Collection interfaces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7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9370941"/>
              </p:ext>
            </p:extLst>
          </p:nvPr>
        </p:nvGraphicFramePr>
        <p:xfrm>
          <a:off x="914400" y="1143000"/>
          <a:ext cx="7315200" cy="354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34" name="Document" r:id="rId3" imgW="7313400" imgH="3566534" progId="Word.Document.12">
                  <p:embed/>
                </p:oleObj>
              </mc:Choice>
              <mc:Fallback>
                <p:oleObj name="Document" r:id="rId3" imgW="7313400" imgH="356653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354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349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6"/>
            <a:ext cx="7315200" cy="800219"/>
          </a:xfrm>
        </p:spPr>
        <p:txBody>
          <a:bodyPr/>
          <a:lstStyle/>
          <a:p>
            <a:r>
              <a:rPr lang="en-US" dirty="0"/>
              <a:t>The syntax for specifying the type of elements </a:t>
            </a:r>
            <a:br>
              <a:rPr lang="en-US" dirty="0"/>
            </a:br>
            <a:r>
              <a:rPr lang="en-US" dirty="0"/>
              <a:t>in a collection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8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520156"/>
              </p:ext>
            </p:extLst>
          </p:nvPr>
        </p:nvGraphicFramePr>
        <p:xfrm>
          <a:off x="914400" y="1371600"/>
          <a:ext cx="7315200" cy="415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58" name="Document" r:id="rId3" imgW="7313400" imgH="4179605" progId="Word.Document.12">
                  <p:embed/>
                </p:oleObj>
              </mc:Choice>
              <mc:Fallback>
                <p:oleObj name="Document" r:id="rId3" imgW="7313400" imgH="417960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371600"/>
                        <a:ext cx="7315200" cy="415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5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6"/>
            <a:ext cx="7315200" cy="800219"/>
          </a:xfrm>
        </p:spPr>
        <p:txBody>
          <a:bodyPr/>
          <a:lstStyle/>
          <a:p>
            <a:r>
              <a:rPr lang="en-US" dirty="0"/>
              <a:t>The syntax for using type inference</a:t>
            </a:r>
            <a:br>
              <a:rPr lang="en-US" dirty="0"/>
            </a:br>
            <a:r>
              <a:rPr lang="en-US" dirty="0"/>
              <a:t>(Java 7 or later)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9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452831"/>
              </p:ext>
            </p:extLst>
          </p:nvPr>
        </p:nvGraphicFramePr>
        <p:xfrm>
          <a:off x="914400" y="1371600"/>
          <a:ext cx="7315200" cy="166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582" name="Document" r:id="rId3" imgW="7313400" imgH="1673713" progId="Word.Document.12">
                  <p:embed/>
                </p:oleObj>
              </mc:Choice>
              <mc:Fallback>
                <p:oleObj name="Document" r:id="rId3" imgW="7313400" imgH="167371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1371600"/>
                        <a:ext cx="7315200" cy="1665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109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 slides_with_titles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 slides_with_titles</Template>
  <TotalTime>1168</TotalTime>
  <Words>824</Words>
  <Application>Microsoft Office PowerPoint</Application>
  <PresentationFormat>On-screen Show (4:3)</PresentationFormat>
  <Paragraphs>165</Paragraphs>
  <Slides>33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Master slides_with_titles</vt:lpstr>
      <vt:lpstr>Document</vt:lpstr>
      <vt:lpstr>Microsoft Word Document</vt:lpstr>
      <vt:lpstr>Chapter 14</vt:lpstr>
      <vt:lpstr>Objectives</vt:lpstr>
      <vt:lpstr>Objectives (cont.)</vt:lpstr>
      <vt:lpstr>How arrays and collections are similar</vt:lpstr>
      <vt:lpstr>Code that uses an array</vt:lpstr>
      <vt:lpstr>The collection framework</vt:lpstr>
      <vt:lpstr>Collection interfaces</vt:lpstr>
      <vt:lpstr>The syntax for specifying the type of elements  in a collection</vt:lpstr>
      <vt:lpstr>The syntax for using type inference (Java 7 or later)</vt:lpstr>
      <vt:lpstr>The ArrayList class</vt:lpstr>
      <vt:lpstr>Common methods of the ArrayList class</vt:lpstr>
      <vt:lpstr>Code that gets and displays each element</vt:lpstr>
      <vt:lpstr>An easy way to display a collection</vt:lpstr>
      <vt:lpstr>More methods of the ArrayList class</vt:lpstr>
      <vt:lpstr>Code that replaces an element</vt:lpstr>
      <vt:lpstr>Code that removes an element</vt:lpstr>
      <vt:lpstr>Code that searches for an element</vt:lpstr>
      <vt:lpstr>Code that stores primitive types in an array list</vt:lpstr>
      <vt:lpstr>Code that gets a primitive type from an array list</vt:lpstr>
      <vt:lpstr>The console</vt:lpstr>
      <vt:lpstr>The Invoice class</vt:lpstr>
      <vt:lpstr>The Invoice class (cont.)</vt:lpstr>
      <vt:lpstr>The InvoiceApp class</vt:lpstr>
      <vt:lpstr>The InvoiceApp class (cont.)</vt:lpstr>
      <vt:lpstr>The InvoiceApp class (cont.)</vt:lpstr>
      <vt:lpstr>The InvoiceApp class (cont.)</vt:lpstr>
      <vt:lpstr>Some benefits of lambda expressions</vt:lpstr>
      <vt:lpstr>The Contact class</vt:lpstr>
      <vt:lpstr>A method that returns contacts  that don’t have phone numbers</vt:lpstr>
      <vt:lpstr>Code that gets contacts  that don’t have phone numbers</vt:lpstr>
      <vt:lpstr>A functional interface</vt:lpstr>
      <vt:lpstr>Code that gets contacts  that don’t have phone numbers</vt:lpstr>
      <vt:lpstr>The Predicate interface of the java.util.function package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Cyndi Martinez</dc:creator>
  <cp:lastModifiedBy>Joel Murach</cp:lastModifiedBy>
  <cp:revision>41</cp:revision>
  <dcterms:created xsi:type="dcterms:W3CDTF">2015-07-30T22:36:46Z</dcterms:created>
  <dcterms:modified xsi:type="dcterms:W3CDTF">2015-08-17T16:55:03Z</dcterms:modified>
</cp:coreProperties>
</file>