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39"/>
  </p:notesMasterIdLst>
  <p:handoutMasterIdLst>
    <p:handoutMasterId r:id="rId40"/>
  </p:handout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52" autoAdjust="0"/>
  </p:normalViewPr>
  <p:slideViewPr>
    <p:cSldViewPr>
      <p:cViewPr varScale="1">
        <p:scale>
          <a:sx n="94" d="100"/>
          <a:sy n="94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8/12/2015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C8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2015, Mike Murach &amp; Associates, Inc.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C4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2015, Mike Murach &amp; Associates, Inc.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10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11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12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13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14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15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16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17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18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Document19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2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20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Word_Document21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22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Document23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Document24.doc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Document25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Document26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Word_Document27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8.emf"/><Relationship Id="rId4" Type="http://schemas.openxmlformats.org/officeDocument/2006/relationships/package" Target="../embeddings/Microsoft_Word_Document28.doc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29.emf"/><Relationship Id="rId4" Type="http://schemas.openxmlformats.org/officeDocument/2006/relationships/package" Target="../embeddings/Microsoft_Word_Document29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3.docx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Document30.doc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31.emf"/><Relationship Id="rId4" Type="http://schemas.openxmlformats.org/officeDocument/2006/relationships/package" Target="../embeddings/Microsoft_Word_Document31.doc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32.emf"/><Relationship Id="rId4" Type="http://schemas.openxmlformats.org/officeDocument/2006/relationships/package" Target="../embeddings/Microsoft_Word_Document32.doc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33.emf"/><Relationship Id="rId4" Type="http://schemas.openxmlformats.org/officeDocument/2006/relationships/package" Target="../embeddings/Microsoft_Word_Document33.docx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34.emf"/><Relationship Id="rId4" Type="http://schemas.openxmlformats.org/officeDocument/2006/relationships/package" Target="../embeddings/Microsoft_Word_Document34.docx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35.emf"/><Relationship Id="rId4" Type="http://schemas.openxmlformats.org/officeDocument/2006/relationships/package" Target="../embeddings/Microsoft_Word_Document35.docx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36.emf"/><Relationship Id="rId4" Type="http://schemas.openxmlformats.org/officeDocument/2006/relationships/package" Target="../embeddings/Microsoft_Word_Document36.docx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37.emf"/><Relationship Id="rId4" Type="http://schemas.openxmlformats.org/officeDocument/2006/relationships/package" Target="../embeddings/Microsoft_Word_Document37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4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5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6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7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8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9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/>
              <a:t>8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206289"/>
              </p:ext>
            </p:extLst>
          </p:nvPr>
        </p:nvGraphicFramePr>
        <p:xfrm>
          <a:off x="914400" y="2133600"/>
          <a:ext cx="7315200" cy="195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Document" r:id="rId4" imgW="7313400" imgH="1969095" progId="Word.Document.12">
                  <p:embed/>
                </p:oleObj>
              </mc:Choice>
              <mc:Fallback>
                <p:oleObj name="Document" r:id="rId4" imgW="7313400" imgH="19690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2133600"/>
                        <a:ext cx="7315200" cy="195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9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Clauses that contain multiple statements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713895"/>
              </p:ext>
            </p:extLst>
          </p:nvPr>
        </p:nvGraphicFramePr>
        <p:xfrm>
          <a:off x="914400" y="1143000"/>
          <a:ext cx="7315200" cy="233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8" name="Document" r:id="rId4" imgW="7313400" imgH="2351905" progId="Word.Document.12">
                  <p:embed/>
                </p:oleObj>
              </mc:Choice>
              <mc:Fallback>
                <p:oleObj name="Document" r:id="rId4" imgW="7313400" imgH="23519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233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250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An if statement without braces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570427"/>
              </p:ext>
            </p:extLst>
          </p:nvPr>
        </p:nvGraphicFramePr>
        <p:xfrm>
          <a:off x="914400" y="1143000"/>
          <a:ext cx="7315200" cy="279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2" name="Document" r:id="rId4" imgW="7313400" imgH="2811348" progId="Word.Document.12">
                  <p:embed/>
                </p:oleObj>
              </mc:Choice>
              <mc:Fallback>
                <p:oleObj name="Document" r:id="rId4" imgW="7313400" imgH="28113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279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85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Nested if statements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26058"/>
              </p:ext>
            </p:extLst>
          </p:nvPr>
        </p:nvGraphicFramePr>
        <p:xfrm>
          <a:off x="914400" y="1143000"/>
          <a:ext cx="7315200" cy="254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6" name="Document" r:id="rId4" imgW="7313400" imgH="2560220" progId="Word.Document.12">
                  <p:embed/>
                </p:oleObj>
              </mc:Choice>
              <mc:Fallback>
                <p:oleObj name="Document" r:id="rId4" imgW="7313400" imgH="25602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2547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596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syntax of the switch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526520"/>
              </p:ext>
            </p:extLst>
          </p:nvPr>
        </p:nvGraphicFramePr>
        <p:xfrm>
          <a:off x="914400" y="1219200"/>
          <a:ext cx="7315200" cy="275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0" name="Document" r:id="rId4" imgW="7313400" imgH="2767815" progId="Word.Document.12">
                  <p:embed/>
                </p:oleObj>
              </mc:Choice>
              <mc:Fallback>
                <p:oleObj name="Document" r:id="rId4" imgW="7313400" imgH="27678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5200" cy="2754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506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5746"/>
            <a:ext cx="7315200" cy="800219"/>
          </a:xfrm>
        </p:spPr>
        <p:txBody>
          <a:bodyPr/>
          <a:lstStyle/>
          <a:p>
            <a:r>
              <a:rPr lang="en-US" dirty="0"/>
              <a:t>A switch statement that uses </a:t>
            </a:r>
            <a:br>
              <a:rPr lang="en-US" dirty="0"/>
            </a:br>
            <a:r>
              <a:rPr lang="en-US" dirty="0"/>
              <a:t>an </a:t>
            </a:r>
            <a:r>
              <a:rPr lang="en-US" dirty="0" err="1"/>
              <a:t>int</a:t>
            </a:r>
            <a:r>
              <a:rPr lang="en-US" dirty="0"/>
              <a:t> variable named </a:t>
            </a:r>
            <a:r>
              <a:rPr lang="en-US" dirty="0" err="1"/>
              <a:t>productID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801537"/>
              </p:ext>
            </p:extLst>
          </p:nvPr>
        </p:nvGraphicFramePr>
        <p:xfrm>
          <a:off x="914400" y="1447800"/>
          <a:ext cx="7315200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4" name="Document" r:id="rId4" imgW="7313400" imgH="2888342" progId="Word.Document.12">
                  <p:embed/>
                </p:oleObj>
              </mc:Choice>
              <mc:Fallback>
                <p:oleObj name="Document" r:id="rId4" imgW="7313400" imgH="28883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15200" cy="287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742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5746"/>
            <a:ext cx="7315200" cy="800219"/>
          </a:xfrm>
        </p:spPr>
        <p:txBody>
          <a:bodyPr/>
          <a:lstStyle/>
          <a:p>
            <a:r>
              <a:rPr lang="en-US" dirty="0"/>
              <a:t>A switch statement that uses </a:t>
            </a:r>
            <a:br>
              <a:rPr lang="en-US" dirty="0"/>
            </a:br>
            <a:r>
              <a:rPr lang="en-US" dirty="0"/>
              <a:t>a String variable named </a:t>
            </a:r>
            <a:r>
              <a:rPr lang="en-US" dirty="0" err="1"/>
              <a:t>productCode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220061"/>
              </p:ext>
            </p:extLst>
          </p:nvPr>
        </p:nvGraphicFramePr>
        <p:xfrm>
          <a:off x="914400" y="1524000"/>
          <a:ext cx="73152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8" name="Document" r:id="rId4" imgW="7313400" imgH="2833295" progId="Word.Document.12">
                  <p:embed/>
                </p:oleObj>
              </mc:Choice>
              <mc:Fallback>
                <p:oleObj name="Document" r:id="rId4" imgW="7313400" imgH="28332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524000"/>
                        <a:ext cx="7315200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932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5745"/>
            <a:ext cx="7315200" cy="800219"/>
          </a:xfrm>
        </p:spPr>
        <p:txBody>
          <a:bodyPr/>
          <a:lstStyle/>
          <a:p>
            <a:r>
              <a:rPr lang="en-US" dirty="0"/>
              <a:t>A switch statement that falls through case labels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467921"/>
              </p:ext>
            </p:extLst>
          </p:nvPr>
        </p:nvGraphicFramePr>
        <p:xfrm>
          <a:off x="914400" y="1371600"/>
          <a:ext cx="7315200" cy="323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2" name="Document" r:id="rId4" imgW="7313400" imgH="3249565" progId="Word.Document.12">
                  <p:embed/>
                </p:oleObj>
              </mc:Choice>
              <mc:Fallback>
                <p:oleObj name="Document" r:id="rId4" imgW="7313400" imgH="32495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371600"/>
                        <a:ext cx="7315200" cy="323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835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console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195269"/>
              </p:ext>
            </p:extLst>
          </p:nvPr>
        </p:nvGraphicFramePr>
        <p:xfrm>
          <a:off x="838200" y="1143000"/>
          <a:ext cx="7467600" cy="424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6" name="Document" r:id="rId4" imgW="7459524" imgH="4266673" progId="Word.Document.12">
                  <p:embed/>
                </p:oleObj>
              </mc:Choice>
              <mc:Fallback>
                <p:oleObj name="Document" r:id="rId4" imgW="7459524" imgH="42666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143000"/>
                        <a:ext cx="7467600" cy="424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338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5746"/>
            <a:ext cx="7315200" cy="800219"/>
          </a:xfrm>
        </p:spPr>
        <p:txBody>
          <a:bodyPr/>
          <a:lstStyle/>
          <a:p>
            <a:r>
              <a:rPr lang="en-US" dirty="0"/>
              <a:t>The nested if/else statement </a:t>
            </a:r>
            <a:br>
              <a:rPr lang="en-US" dirty="0"/>
            </a:br>
            <a:r>
              <a:rPr lang="en-US" dirty="0"/>
              <a:t>that determines the discount percent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047875"/>
              </p:ext>
            </p:extLst>
          </p:nvPr>
        </p:nvGraphicFramePr>
        <p:xfrm>
          <a:off x="914400" y="1447800"/>
          <a:ext cx="7315200" cy="436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0" name="Document" r:id="rId4" imgW="7313400" imgH="4387200" progId="Word.Document.12">
                  <p:embed/>
                </p:oleObj>
              </mc:Choice>
              <mc:Fallback>
                <p:oleObj name="Document" r:id="rId4" imgW="7313400" imgH="438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15200" cy="436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042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syntax of the while loop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134328"/>
              </p:ext>
            </p:extLst>
          </p:nvPr>
        </p:nvGraphicFramePr>
        <p:xfrm>
          <a:off x="914400" y="1219200"/>
          <a:ext cx="7315200" cy="439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4" name="Document" r:id="rId4" imgW="7313400" imgH="4420300" progId="Word.Document.12">
                  <p:embed/>
                </p:oleObj>
              </mc:Choice>
              <mc:Fallback>
                <p:oleObj name="Document" r:id="rId4" imgW="7313400" imgH="4420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5200" cy="4398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39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317937"/>
              </p:ext>
            </p:extLst>
          </p:nvPr>
        </p:nvGraphicFramePr>
        <p:xfrm>
          <a:off x="914400" y="1219200"/>
          <a:ext cx="73152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6" name="Document" r:id="rId4" imgW="7313400" imgH="4059078" progId="Word.Document.12">
                  <p:embed/>
                </p:oleObj>
              </mc:Choice>
              <mc:Fallback>
                <p:oleObj name="Document" r:id="rId4" imgW="7313400" imgH="40590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5200" cy="403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043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syntax of the do-while loop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262471"/>
              </p:ext>
            </p:extLst>
          </p:nvPr>
        </p:nvGraphicFramePr>
        <p:xfrm>
          <a:off x="914400" y="1143000"/>
          <a:ext cx="7315200" cy="331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8" name="Document" r:id="rId4" imgW="7313400" imgH="3336632" progId="Word.Document.12">
                  <p:embed/>
                </p:oleObj>
              </mc:Choice>
              <mc:Fallback>
                <p:oleObj name="Document" r:id="rId4" imgW="7313400" imgH="33366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3319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28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syntax of the for loop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586153"/>
              </p:ext>
            </p:extLst>
          </p:nvPr>
        </p:nvGraphicFramePr>
        <p:xfrm>
          <a:off x="914400" y="1143000"/>
          <a:ext cx="7315200" cy="374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2" name="Document" r:id="rId4" imgW="7313400" imgH="3763336" progId="Word.Document.12">
                  <p:embed/>
                </p:oleObj>
              </mc:Choice>
              <mc:Fallback>
                <p:oleObj name="Document" r:id="rId4" imgW="7313400" imgH="37633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3744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82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A for loop that adds the numbers 8, 6, 4, and 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598311"/>
              </p:ext>
            </p:extLst>
          </p:nvPr>
        </p:nvGraphicFramePr>
        <p:xfrm>
          <a:off x="914400" y="1143000"/>
          <a:ext cx="7315200" cy="491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6" name="Document" r:id="rId4" imgW="7313400" imgH="4945225" progId="Word.Document.12">
                  <p:embed/>
                </p:oleObj>
              </mc:Choice>
              <mc:Fallback>
                <p:oleObj name="Document" r:id="rId4" imgW="7313400" imgH="49452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4919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413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syntax of the break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394228"/>
              </p:ext>
            </p:extLst>
          </p:nvPr>
        </p:nvGraphicFramePr>
        <p:xfrm>
          <a:off x="914400" y="1143000"/>
          <a:ext cx="73152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9" name="Document" r:id="rId4" imgW="7313400" imgH="4671789" progId="Word.Document.12">
                  <p:embed/>
                </p:oleObj>
              </mc:Choice>
              <mc:Fallback>
                <p:oleObj name="Document" r:id="rId4" imgW="7313400" imgH="46717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464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290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syntax of the continue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055449"/>
              </p:ext>
            </p:extLst>
          </p:nvPr>
        </p:nvGraphicFramePr>
        <p:xfrm>
          <a:off x="914400" y="1143000"/>
          <a:ext cx="7315200" cy="499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3" name="Document" r:id="rId4" imgW="7313400" imgH="5021859" progId="Word.Document.12">
                  <p:embed/>
                </p:oleObj>
              </mc:Choice>
              <mc:Fallback>
                <p:oleObj name="Document" r:id="rId4" imgW="7313400" imgH="50218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4995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294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5745"/>
            <a:ext cx="7315200" cy="800219"/>
          </a:xfrm>
        </p:spPr>
        <p:txBody>
          <a:bodyPr/>
          <a:lstStyle/>
          <a:p>
            <a:r>
              <a:rPr lang="en-US" dirty="0"/>
              <a:t>Some of the classes in the Exception hierarchy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731601"/>
              </p:ext>
            </p:extLst>
          </p:nvPr>
        </p:nvGraphicFramePr>
        <p:xfrm>
          <a:off x="914400" y="1371600"/>
          <a:ext cx="7315200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7" name="Document" r:id="rId4" imgW="7313400" imgH="1553545" progId="Word.Document.12">
                  <p:embed/>
                </p:oleObj>
              </mc:Choice>
              <mc:Fallback>
                <p:oleObj name="Document" r:id="rId4" imgW="7313400" imgH="15535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371600"/>
                        <a:ext cx="7315200" cy="1544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756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console after a </a:t>
            </a:r>
            <a:r>
              <a:rPr lang="en-US" dirty="0" err="1"/>
              <a:t>NumberFormatException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724679"/>
              </p:ext>
            </p:extLst>
          </p:nvPr>
        </p:nvGraphicFramePr>
        <p:xfrm>
          <a:off x="838200" y="1219200"/>
          <a:ext cx="7467600" cy="324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1" name="Document" r:id="rId4" imgW="7459524" imgH="3260358" progId="Word.Document.12">
                  <p:embed/>
                </p:oleObj>
              </mc:Choice>
              <mc:Fallback>
                <p:oleObj name="Document" r:id="rId4" imgW="7459524" imgH="32603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219200"/>
                        <a:ext cx="7467600" cy="3243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123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Two methods that might throw an exception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07454"/>
              </p:ext>
            </p:extLst>
          </p:nvPr>
        </p:nvGraphicFramePr>
        <p:xfrm>
          <a:off x="914400" y="1219200"/>
          <a:ext cx="7467600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5" name="Document" r:id="rId4" imgW="7389702" imgH="1553185" progId="Word.Document.12">
                  <p:embed/>
                </p:oleObj>
              </mc:Choice>
              <mc:Fallback>
                <p:oleObj name="Document" r:id="rId4" imgW="7389702" imgH="15531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467600" cy="154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6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syntax for a simple try/catch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52957"/>
              </p:ext>
            </p:extLst>
          </p:nvPr>
        </p:nvGraphicFramePr>
        <p:xfrm>
          <a:off x="914400" y="1143000"/>
          <a:ext cx="73152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9" name="Document" r:id="rId4" imgW="7313400" imgH="667039" progId="Word.Document.12">
                  <p:embed/>
                </p:oleObj>
              </mc:Choice>
              <mc:Fallback>
                <p:oleObj name="Document" r:id="rId4" imgW="7313400" imgH="6670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10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Code that catches a </a:t>
            </a:r>
            <a:r>
              <a:rPr lang="en-US" dirty="0" err="1"/>
              <a:t>NumberFormatException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446619"/>
              </p:ext>
            </p:extLst>
          </p:nvPr>
        </p:nvGraphicFramePr>
        <p:xfrm>
          <a:off x="914400" y="1241425"/>
          <a:ext cx="7315200" cy="458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3" name="Document" r:id="rId4" imgW="7313400" imgH="4605949" progId="Word.Document.12">
                  <p:embed/>
                </p:oleObj>
              </mc:Choice>
              <mc:Fallback>
                <p:oleObj name="Document" r:id="rId4" imgW="7313400" imgH="46059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41425"/>
                        <a:ext cx="7315200" cy="4583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482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Objectives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140378"/>
              </p:ext>
            </p:extLst>
          </p:nvPr>
        </p:nvGraphicFramePr>
        <p:xfrm>
          <a:off x="914400" y="1143000"/>
          <a:ext cx="7315200" cy="391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0" name="Document" r:id="rId4" imgW="7313400" imgH="3938910" progId="Word.Document.12">
                  <p:embed/>
                </p:oleObj>
              </mc:Choice>
              <mc:Fallback>
                <p:oleObj name="Document" r:id="rId4" imgW="7313400" imgH="39389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3919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779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Console output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899351"/>
              </p:ext>
            </p:extLst>
          </p:nvPr>
        </p:nvGraphicFramePr>
        <p:xfrm>
          <a:off x="914400" y="1143000"/>
          <a:ext cx="7315200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7" name="Document" r:id="rId4" imgW="7313400" imgH="1411071" progId="Word.Document.12">
                  <p:embed/>
                </p:oleObj>
              </mc:Choice>
              <mc:Fallback>
                <p:oleObj name="Document" r:id="rId4" imgW="7313400" imgH="14110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1403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48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console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428820"/>
              </p:ext>
            </p:extLst>
          </p:nvPr>
        </p:nvGraphicFramePr>
        <p:xfrm>
          <a:off x="838200" y="1143000"/>
          <a:ext cx="7315200" cy="485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1" name="Document" r:id="rId4" imgW="7313400" imgH="4879744" progId="Word.Document.12">
                  <p:embed/>
                </p:oleObj>
              </mc:Choice>
              <mc:Fallback>
                <p:oleObj name="Document" r:id="rId4" imgW="7313400" imgH="48797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143000"/>
                        <a:ext cx="7315200" cy="4856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79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Financial class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871764"/>
              </p:ext>
            </p:extLst>
          </p:nvPr>
        </p:nvGraphicFramePr>
        <p:xfrm>
          <a:off x="914400" y="1219200"/>
          <a:ext cx="7467600" cy="526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5" name="Document" r:id="rId4" imgW="7456285" imgH="5295294" progId="Word.Document.12">
                  <p:embed/>
                </p:oleObj>
              </mc:Choice>
              <mc:Fallback>
                <p:oleObj name="Document" r:id="rId4" imgW="7456285" imgH="52952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467600" cy="5268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70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Console class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603440"/>
              </p:ext>
            </p:extLst>
          </p:nvPr>
        </p:nvGraphicFramePr>
        <p:xfrm>
          <a:off x="914400" y="1219200"/>
          <a:ext cx="7467600" cy="465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9" name="Document" r:id="rId4" imgW="7456285" imgH="4682942" progId="Word.Document.12">
                  <p:embed/>
                </p:oleObj>
              </mc:Choice>
              <mc:Fallback>
                <p:oleObj name="Document" r:id="rId4" imgW="7456285" imgH="46829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467600" cy="4659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040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Console class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977238"/>
              </p:ext>
            </p:extLst>
          </p:nvPr>
        </p:nvGraphicFramePr>
        <p:xfrm>
          <a:off x="914400" y="1219200"/>
          <a:ext cx="74676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3" name="Document" r:id="rId4" imgW="7456285" imgH="3369733" progId="Word.Document.12">
                  <p:embed/>
                </p:oleObj>
              </mc:Choice>
              <mc:Fallback>
                <p:oleObj name="Document" r:id="rId4" imgW="7456285" imgH="33697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467600" cy="335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605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Console class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382972"/>
              </p:ext>
            </p:extLst>
          </p:nvPr>
        </p:nvGraphicFramePr>
        <p:xfrm>
          <a:off x="914400" y="1219200"/>
          <a:ext cx="7467600" cy="355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7" name="Document" r:id="rId4" imgW="7456285" imgH="3577328" progId="Word.Document.12">
                  <p:embed/>
                </p:oleObj>
              </mc:Choice>
              <mc:Fallback>
                <p:oleObj name="Document" r:id="rId4" imgW="7456285" imgH="35773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467600" cy="355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773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Main class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920569"/>
              </p:ext>
            </p:extLst>
          </p:nvPr>
        </p:nvGraphicFramePr>
        <p:xfrm>
          <a:off x="914400" y="1219200"/>
          <a:ext cx="7467600" cy="509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1" name="Document" r:id="rId4" imgW="7456285" imgH="5120439" progId="Word.Document.12">
                  <p:embed/>
                </p:oleObj>
              </mc:Choice>
              <mc:Fallback>
                <p:oleObj name="Document" r:id="rId4" imgW="7456285" imgH="51204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467600" cy="509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079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Main class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259340"/>
              </p:ext>
            </p:extLst>
          </p:nvPr>
        </p:nvGraphicFramePr>
        <p:xfrm>
          <a:off x="914400" y="1219200"/>
          <a:ext cx="7413625" cy="395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5" name="Document" r:id="rId4" imgW="7500554" imgH="4017703" progId="Word.Document.12">
                  <p:embed/>
                </p:oleObj>
              </mc:Choice>
              <mc:Fallback>
                <p:oleObj name="Document" r:id="rId4" imgW="7500554" imgH="40177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413625" cy="3951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21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Relational operators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412137"/>
              </p:ext>
            </p:extLst>
          </p:nvPr>
        </p:nvGraphicFramePr>
        <p:xfrm>
          <a:off x="914400" y="1219200"/>
          <a:ext cx="7467600" cy="261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4" name="Document" r:id="rId4" imgW="7389702" imgH="2624261" progId="Word.Document.12">
                  <p:embed/>
                </p:oleObj>
              </mc:Choice>
              <mc:Fallback>
                <p:oleObj name="Document" r:id="rId4" imgW="7389702" imgH="26242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467600" cy="261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774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Boolean expressions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835189"/>
              </p:ext>
            </p:extLst>
          </p:nvPr>
        </p:nvGraphicFramePr>
        <p:xfrm>
          <a:off x="914400" y="1219200"/>
          <a:ext cx="7315200" cy="351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8" name="Document" r:id="rId4" imgW="7313400" imgH="3533794" progId="Word.Document.12">
                  <p:embed/>
                </p:oleObj>
              </mc:Choice>
              <mc:Fallback>
                <p:oleObj name="Document" r:id="rId4" imgW="7313400" imgH="35337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5200" cy="3516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90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Logical operators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448259"/>
              </p:ext>
            </p:extLst>
          </p:nvPr>
        </p:nvGraphicFramePr>
        <p:xfrm>
          <a:off x="914400" y="1219200"/>
          <a:ext cx="7467600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2" name="Document" r:id="rId4" imgW="6534552" imgH="1651766" progId="Word.Document.12">
                  <p:embed/>
                </p:oleObj>
              </mc:Choice>
              <mc:Fallback>
                <p:oleObj name="Document" r:id="rId4" imgW="6534552" imgH="16517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467600" cy="187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290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Boolean expressions with logical operators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431989"/>
              </p:ext>
            </p:extLst>
          </p:nvPr>
        </p:nvGraphicFramePr>
        <p:xfrm>
          <a:off x="914400" y="1219200"/>
          <a:ext cx="7315200" cy="345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6" name="Document" r:id="rId4" imgW="7313400" imgH="3468313" progId="Word.Document.12">
                  <p:embed/>
                </p:oleObj>
              </mc:Choice>
              <mc:Fallback>
                <p:oleObj name="Document" r:id="rId4" imgW="7313400" imgH="34683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5200" cy="345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870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syntax of the if/else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180876"/>
              </p:ext>
            </p:extLst>
          </p:nvPr>
        </p:nvGraphicFramePr>
        <p:xfrm>
          <a:off x="914400" y="1143000"/>
          <a:ext cx="73152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0" name="Document" r:id="rId4" imgW="7313400" imgH="4442247" progId="Word.Document.12">
                  <p:embed/>
                </p:oleObj>
              </mc:Choice>
              <mc:Fallback>
                <p:oleObj name="Document" r:id="rId4" imgW="7313400" imgH="44422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44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578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With multiple else if clauses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481747"/>
              </p:ext>
            </p:extLst>
          </p:nvPr>
        </p:nvGraphicFramePr>
        <p:xfrm>
          <a:off x="914400" y="1143000"/>
          <a:ext cx="7315200" cy="270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4" name="Document" r:id="rId4" imgW="7313400" imgH="2713128" progId="Word.Document.12">
                  <p:embed/>
                </p:oleObj>
              </mc:Choice>
              <mc:Fallback>
                <p:oleObj name="Document" r:id="rId4" imgW="7313400" imgH="27131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2700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554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slides_with_titles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slides_with_titles</Template>
  <TotalTime>957</TotalTime>
  <Words>920</Words>
  <Application>Microsoft Office PowerPoint</Application>
  <PresentationFormat>On-screen Show (4:3)</PresentationFormat>
  <Paragraphs>185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Master slides_with_titles</vt:lpstr>
      <vt:lpstr>Document</vt:lpstr>
      <vt:lpstr>Chapter 8</vt:lpstr>
      <vt:lpstr>Objectives</vt:lpstr>
      <vt:lpstr>Objectives (cont.)</vt:lpstr>
      <vt:lpstr>Relational operators</vt:lpstr>
      <vt:lpstr>Boolean expressions</vt:lpstr>
      <vt:lpstr>Logical operators</vt:lpstr>
      <vt:lpstr>Boolean expressions with logical operators</vt:lpstr>
      <vt:lpstr>The syntax of the if/else statement</vt:lpstr>
      <vt:lpstr>With multiple else if clauses</vt:lpstr>
      <vt:lpstr>Clauses that contain multiple statements</vt:lpstr>
      <vt:lpstr>An if statement without braces</vt:lpstr>
      <vt:lpstr>Nested if statements</vt:lpstr>
      <vt:lpstr>The syntax of the switch statement</vt:lpstr>
      <vt:lpstr>A switch statement that uses  an int variable named productID</vt:lpstr>
      <vt:lpstr>A switch statement that uses  a String variable named productCode</vt:lpstr>
      <vt:lpstr>A switch statement that falls through case labels</vt:lpstr>
      <vt:lpstr>The console</vt:lpstr>
      <vt:lpstr>The nested if/else statement  that determines the discount percent</vt:lpstr>
      <vt:lpstr>The syntax of the while loop</vt:lpstr>
      <vt:lpstr>The syntax of the do-while loop</vt:lpstr>
      <vt:lpstr>The syntax of the for loop</vt:lpstr>
      <vt:lpstr>A for loop that adds the numbers 8, 6, 4, and 2</vt:lpstr>
      <vt:lpstr>The syntax of the break statement</vt:lpstr>
      <vt:lpstr>The syntax of the continue statement</vt:lpstr>
      <vt:lpstr>Some of the classes in the Exception hierarchy</vt:lpstr>
      <vt:lpstr>The console after a NumberFormatException</vt:lpstr>
      <vt:lpstr>Two methods that might throw an exception</vt:lpstr>
      <vt:lpstr>The syntax for a simple try/catch statement</vt:lpstr>
      <vt:lpstr>Code that catches a NumberFormatException</vt:lpstr>
      <vt:lpstr>Console output</vt:lpstr>
      <vt:lpstr>The console</vt:lpstr>
      <vt:lpstr>The Financial class</vt:lpstr>
      <vt:lpstr>The Console class</vt:lpstr>
      <vt:lpstr>The Console class (cont.)</vt:lpstr>
      <vt:lpstr>The Console class (cont.)</vt:lpstr>
      <vt:lpstr>The Main class</vt:lpstr>
      <vt:lpstr>The Main class (cont.)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Cyndi Martinez</dc:creator>
  <cp:lastModifiedBy>Ray</cp:lastModifiedBy>
  <cp:revision>32</cp:revision>
  <dcterms:created xsi:type="dcterms:W3CDTF">2015-07-30T22:36:46Z</dcterms:created>
  <dcterms:modified xsi:type="dcterms:W3CDTF">2015-08-12T22:12:41Z</dcterms:modified>
</cp:coreProperties>
</file>