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4"/>
  </p:sldMasterIdLst>
  <p:notesMasterIdLst>
    <p:notesMasterId r:id="rId30"/>
  </p:notesMasterIdLst>
  <p:handoutMasterIdLst>
    <p:handoutMasterId r:id="rId31"/>
  </p:handoutMasterIdLst>
  <p:sldIdLst>
    <p:sldId id="323" r:id="rId5"/>
    <p:sldId id="324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  <p:sldId id="342" r:id="rId23"/>
    <p:sldId id="347" r:id="rId24"/>
    <p:sldId id="343" r:id="rId25"/>
    <p:sldId id="348" r:id="rId26"/>
    <p:sldId id="344" r:id="rId27"/>
    <p:sldId id="345" r:id="rId28"/>
    <p:sldId id="346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52" autoAdjust="0"/>
  </p:normalViewPr>
  <p:slideViewPr>
    <p:cSldViewPr>
      <p:cViewPr varScale="1">
        <p:scale>
          <a:sx n="74" d="100"/>
          <a:sy n="74" d="100"/>
        </p:scale>
        <p:origin x="113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8/31/2021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2015, Mike Murach &amp; Associates,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2015, Mike Murach &amp; Associates, Inc.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201,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2015, Mike Murach &amp; Associates,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03052"/>
              </p:ext>
            </p:extLst>
          </p:nvPr>
        </p:nvGraphicFramePr>
        <p:xfrm>
          <a:off x="914400" y="2133600"/>
          <a:ext cx="7315200" cy="178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7321816" imgH="1785260" progId="Word.Document.12">
                  <p:embed/>
                </p:oleObj>
              </mc:Choice>
              <mc:Fallback>
                <p:oleObj name="Document" r:id="rId3" imgW="7321816" imgH="1785260" progId="Word.Documen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2133600"/>
                        <a:ext cx="7315200" cy="178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GUI application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02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4343400" cy="304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06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An applet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187" y="1219200"/>
            <a:ext cx="4788613" cy="3675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6407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servlet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99" y="1219200"/>
            <a:ext cx="7001691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99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mobile app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331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2790825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685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code for a console application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28097"/>
              </p:ext>
            </p:extLst>
          </p:nvPr>
        </p:nvGraphicFramePr>
        <p:xfrm>
          <a:off x="914400" y="1219200"/>
          <a:ext cx="7466012" cy="474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Document" r:id="rId3" imgW="7456645" imgH="4744465" progId="Word.Document.12">
                  <p:embed/>
                </p:oleObj>
              </mc:Choice>
              <mc:Fallback>
                <p:oleObj name="Document" r:id="rId3" imgW="7456645" imgH="4744465" progId="Word.Documen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466012" cy="474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6467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code for a console application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289814"/>
              </p:ext>
            </p:extLst>
          </p:nvPr>
        </p:nvGraphicFramePr>
        <p:xfrm>
          <a:off x="914400" y="1219200"/>
          <a:ext cx="7466012" cy="494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Document" r:id="rId3" imgW="7456645" imgH="4942346" progId="Word.Document.12">
                  <p:embed/>
                </p:oleObj>
              </mc:Choice>
              <mc:Fallback>
                <p:oleObj name="Document" r:id="rId3" imgW="7456645" imgH="4942346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466012" cy="4948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2735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code for a console application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112727"/>
              </p:ext>
            </p:extLst>
          </p:nvPr>
        </p:nvGraphicFramePr>
        <p:xfrm>
          <a:off x="914400" y="1219200"/>
          <a:ext cx="7466012" cy="31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Document" r:id="rId3" imgW="7456645" imgH="3131556" progId="Word.Document.12">
                  <p:embed/>
                </p:oleObj>
              </mc:Choice>
              <mc:Fallback>
                <p:oleObj name="Document" r:id="rId3" imgW="7456645" imgH="3131556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466012" cy="313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291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Java compiles and interprets code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4338" name="Picture 1" descr="1-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1295400"/>
            <a:ext cx="5343525" cy="484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833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Popular Java IDEs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09344"/>
              </p:ext>
            </p:extLst>
          </p:nvPr>
        </p:nvGraphicFramePr>
        <p:xfrm>
          <a:off x="914400" y="1219200"/>
          <a:ext cx="7313612" cy="154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Document" r:id="rId3" imgW="7321816" imgH="1561247" progId="Word.Document.12">
                  <p:embed/>
                </p:oleObj>
              </mc:Choice>
              <mc:Fallback>
                <p:oleObj name="Document" r:id="rId3" imgW="7321816" imgH="1561247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1544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9000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Features provided by most IDEs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551848"/>
              </p:ext>
            </p:extLst>
          </p:nvPr>
        </p:nvGraphicFramePr>
        <p:xfrm>
          <a:off x="914400" y="1219200"/>
          <a:ext cx="7313612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Document" r:id="rId3" imgW="7313400" imgH="1916207" progId="Word.Document.12">
                  <p:embed/>
                </p:oleObj>
              </mc:Choice>
              <mc:Fallback>
                <p:oleObj name="Document" r:id="rId3" imgW="7313400" imgH="1916207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189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03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041942"/>
              </p:ext>
            </p:extLst>
          </p:nvPr>
        </p:nvGraphicFramePr>
        <p:xfrm>
          <a:off x="933450" y="1071563"/>
          <a:ext cx="7512050" cy="534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7581534" imgH="5405388" progId="Word.Document.12">
                  <p:embed/>
                </p:oleObj>
              </mc:Choice>
              <mc:Fallback>
                <p:oleObj name="Document" r:id="rId3" imgW="7581534" imgH="5405388" progId="Word.Documen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3450" y="1071563"/>
                        <a:ext cx="7512050" cy="5348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0594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The dialog box for selecting a workspace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Murach's Beg. Java with Eclipse, C1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4577" name="Picture 3" descr="1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1"/>
            <a:ext cx="6000000" cy="277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760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799"/>
            <a:ext cx="7315200" cy="400110"/>
          </a:xfrm>
        </p:spPr>
        <p:txBody>
          <a:bodyPr/>
          <a:lstStyle/>
          <a:p>
            <a:r>
              <a:rPr lang="en-US" dirty="0"/>
              <a:t>The first dialog box for importing a project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4311937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8346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2363"/>
            <a:ext cx="7315200" cy="800219"/>
          </a:xfrm>
        </p:spPr>
        <p:txBody>
          <a:bodyPr/>
          <a:lstStyle/>
          <a:p>
            <a:r>
              <a:rPr lang="en-US" dirty="0"/>
              <a:t>The second dialog box for importing a project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Murach's Beg. Java with Eclipse, C1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662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723" y="990600"/>
            <a:ext cx="5794375" cy="492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345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Package Explorer and a code editor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7652" name="Picture 4" descr="C:\Users\Ray\AppData\Local\Temp\SNAGHTML5543b3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84" y="1219200"/>
            <a:ext cx="7442286" cy="4676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822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Console window for input and output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8674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6672000" cy="486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463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Two projects in the workspace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25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29698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0206"/>
            <a:ext cx="6672000" cy="486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2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Java timeline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813701"/>
              </p:ext>
            </p:extLst>
          </p:nvPr>
        </p:nvGraphicFramePr>
        <p:xfrm>
          <a:off x="914400" y="1219200"/>
          <a:ext cx="7446962" cy="454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7387902" imgH="4573928" progId="Word.Document.12">
                  <p:embed/>
                </p:oleObj>
              </mc:Choice>
              <mc:Fallback>
                <p:oleObj name="Document" r:id="rId3" imgW="7387902" imgH="4573928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446962" cy="454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781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Java Development Kit (JDK) includes…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177381"/>
              </p:ext>
            </p:extLst>
          </p:nvPr>
        </p:nvGraphicFramePr>
        <p:xfrm>
          <a:off x="914400" y="1371600"/>
          <a:ext cx="73152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7315316" imgH="1159604" progId="Word.Document.12">
                  <p:embed/>
                </p:oleObj>
              </mc:Choice>
              <mc:Fallback>
                <p:oleObj name="Document" r:id="rId3" imgW="7315316" imgH="1159604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115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48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Java editions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53895"/>
              </p:ext>
            </p:extLst>
          </p:nvPr>
        </p:nvGraphicFramePr>
        <p:xfrm>
          <a:off x="914400" y="1295400"/>
          <a:ext cx="73152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7315316" imgH="1159604" progId="Word.Document.12">
                  <p:embed/>
                </p:oleObj>
              </mc:Choice>
              <mc:Fallback>
                <p:oleObj name="Document" r:id="rId3" imgW="7315316" imgH="1159604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95400"/>
                        <a:ext cx="7315200" cy="115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7491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Operating systems that support Java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281675"/>
              </p:ext>
            </p:extLst>
          </p:nvPr>
        </p:nvGraphicFramePr>
        <p:xfrm>
          <a:off x="914400" y="1295400"/>
          <a:ext cx="7315200" cy="311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7315316" imgH="3113903" progId="Word.Document.12">
                  <p:embed/>
                </p:oleObj>
              </mc:Choice>
              <mc:Fallback>
                <p:oleObj name="Document" r:id="rId3" imgW="7315316" imgH="3113903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95400"/>
                        <a:ext cx="7315200" cy="311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898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Java compared to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676429"/>
              </p:ext>
            </p:extLst>
          </p:nvPr>
        </p:nvGraphicFramePr>
        <p:xfrm>
          <a:off x="914400" y="1219200"/>
          <a:ext cx="7369175" cy="361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ocument" r:id="rId3" imgW="7507033" imgH="3685982" progId="Word.Document.12">
                  <p:embed/>
                </p:oleObj>
              </mc:Choice>
              <mc:Fallback>
                <p:oleObj name="Document" r:id="rId3" imgW="7507033" imgH="3685982" progId="Word.Documen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69175" cy="361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9445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Java compared to C#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735480"/>
              </p:ext>
            </p:extLst>
          </p:nvPr>
        </p:nvGraphicFramePr>
        <p:xfrm>
          <a:off x="914400" y="1219200"/>
          <a:ext cx="7467600" cy="291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Document" r:id="rId3" imgW="7517470" imgH="2941230" progId="Word.Document.12">
                  <p:embed/>
                </p:oleObj>
              </mc:Choice>
              <mc:Fallback>
                <p:oleObj name="Document" r:id="rId3" imgW="7517470" imgH="2941230" progId="Word.Documen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467600" cy="291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739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console application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Murach's</a:t>
            </a:r>
            <a:r>
              <a:rPr lang="en-US" dirty="0"/>
              <a:t> Beg. Java with Eclipse, C1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10242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72675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411621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0BF106D0D4F74F871DE4F791EF95DB" ma:contentTypeVersion="11" ma:contentTypeDescription="Create a new document." ma:contentTypeScope="" ma:versionID="1164fb5758f2af38e45582751db5d31d">
  <xsd:schema xmlns:xsd="http://www.w3.org/2001/XMLSchema" xmlns:xs="http://www.w3.org/2001/XMLSchema" xmlns:p="http://schemas.microsoft.com/office/2006/metadata/properties" xmlns:ns3="9f32b8a3-747d-497a-b219-ed5a27547497" targetNamespace="http://schemas.microsoft.com/office/2006/metadata/properties" ma:root="true" ma:fieldsID="2538d10ef876912b66175118215574c9" ns3:_="">
    <xsd:import namespace="9f32b8a3-747d-497a-b219-ed5a275474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2b8a3-747d-497a-b219-ed5a275474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762EDC-84F1-45A7-B31A-84A528873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32b8a3-747d-497a-b219-ed5a275474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39A102-D97F-408A-86C1-AD27CA4C21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21DA9-86BA-4233-8C8C-93B0B7CDE61D}">
  <ds:schemaRefs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f32b8a3-747d-497a-b219-ed5a2754749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159</TotalTime>
  <Words>626</Words>
  <Application>Microsoft Office PowerPoint</Application>
  <PresentationFormat>On-screen Show (4:3)</PresentationFormat>
  <Paragraphs>125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Narrow</vt:lpstr>
      <vt:lpstr>Times New Roman</vt:lpstr>
      <vt:lpstr>Master slides_with_titles</vt:lpstr>
      <vt:lpstr>Document</vt:lpstr>
      <vt:lpstr>Chapter 1</vt:lpstr>
      <vt:lpstr>Objectives</vt:lpstr>
      <vt:lpstr>Java timeline</vt:lpstr>
      <vt:lpstr>The Java Development Kit (JDK) includes…</vt:lpstr>
      <vt:lpstr>Java editions</vt:lpstr>
      <vt:lpstr>Operating systems that support Java</vt:lpstr>
      <vt:lpstr>Java compared to C++</vt:lpstr>
      <vt:lpstr>Java compared to C#</vt:lpstr>
      <vt:lpstr>A console application</vt:lpstr>
      <vt:lpstr>A GUI application</vt:lpstr>
      <vt:lpstr>An applet</vt:lpstr>
      <vt:lpstr>A servlet</vt:lpstr>
      <vt:lpstr>A mobile app</vt:lpstr>
      <vt:lpstr>The code for a console application</vt:lpstr>
      <vt:lpstr>The code for a console application (cont.)</vt:lpstr>
      <vt:lpstr>The code for a console application (cont.)</vt:lpstr>
      <vt:lpstr>How Java compiles and interprets code</vt:lpstr>
      <vt:lpstr>Popular Java IDEs</vt:lpstr>
      <vt:lpstr>Features provided by most IDEs</vt:lpstr>
      <vt:lpstr>The dialog box for selecting a workspace </vt:lpstr>
      <vt:lpstr>The first dialog box for importing a project</vt:lpstr>
      <vt:lpstr>The second dialog box for importing a project </vt:lpstr>
      <vt:lpstr>The Package Explorer and a code editor</vt:lpstr>
      <vt:lpstr>The Console window for input and output</vt:lpstr>
      <vt:lpstr>Two projects in the workspace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James Gerland</cp:lastModifiedBy>
  <cp:revision>13</cp:revision>
  <dcterms:created xsi:type="dcterms:W3CDTF">2015-07-30T22:36:46Z</dcterms:created>
  <dcterms:modified xsi:type="dcterms:W3CDTF">2021-08-31T11:42:52Z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0x010100350BF106D0D4F74F871DE4F791EF95DB</vt:lpwstr>
  </property>
</Properties>
</file>