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9" r:id="rId1"/>
  </p:sldMasterIdLst>
  <p:notesMasterIdLst>
    <p:notesMasterId r:id="rId34"/>
  </p:notesMasterIdLst>
  <p:handoutMasterIdLst>
    <p:handoutMasterId r:id="rId35"/>
  </p:handoutMasterIdLst>
  <p:sldIdLst>
    <p:sldId id="323" r:id="rId2"/>
    <p:sldId id="324" r:id="rId3"/>
    <p:sldId id="325" r:id="rId4"/>
    <p:sldId id="326" r:id="rId5"/>
    <p:sldId id="327" r:id="rId6"/>
    <p:sldId id="328" r:id="rId7"/>
    <p:sldId id="329" r:id="rId8"/>
    <p:sldId id="330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39" r:id="rId18"/>
    <p:sldId id="340" r:id="rId19"/>
    <p:sldId id="341" r:id="rId20"/>
    <p:sldId id="342" r:id="rId21"/>
    <p:sldId id="343" r:id="rId22"/>
    <p:sldId id="344" r:id="rId23"/>
    <p:sldId id="345" r:id="rId24"/>
    <p:sldId id="346" r:id="rId25"/>
    <p:sldId id="347" r:id="rId26"/>
    <p:sldId id="348" r:id="rId27"/>
    <p:sldId id="349" r:id="rId28"/>
    <p:sldId id="350" r:id="rId29"/>
    <p:sldId id="351" r:id="rId30"/>
    <p:sldId id="352" r:id="rId31"/>
    <p:sldId id="353" r:id="rId32"/>
    <p:sldId id="354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452" autoAdjust="0"/>
  </p:normalViewPr>
  <p:slideViewPr>
    <p:cSldViewPr>
      <p:cViewPr>
        <p:scale>
          <a:sx n="97" d="100"/>
          <a:sy n="97" d="100"/>
        </p:scale>
        <p:origin x="-102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4633A84-D730-4DB1-B585-7559B92CE5D8}" type="datetimeFigureOut">
              <a:rPr lang="en-US"/>
              <a:pPr>
                <a:defRPr/>
              </a:pPr>
              <a:t>8/17/2015</a:t>
            </a:fld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C669EC8-97E7-4C24-A864-1853E75085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85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2C5A2EE-74B4-4329-B2EC-6DFE0575E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556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5800"/>
            <a:ext cx="7772400" cy="553998"/>
          </a:xfrm>
        </p:spPr>
        <p:txBody>
          <a:bodyPr lIns="0" tIns="0" rIns="0" bIns="0" anchor="t" anchorCtr="0">
            <a:spAutoFit/>
          </a:bodyPr>
          <a:lstStyle>
            <a:lvl1pPr>
              <a:defRPr sz="3600" b="1" i="0" baseline="0">
                <a:solidFill>
                  <a:srgbClr val="0033CC"/>
                </a:solidFill>
              </a:defRPr>
            </a:lvl1pPr>
          </a:lstStyle>
          <a:p>
            <a:r>
              <a:rPr lang="en-US" dirty="0" smtClean="0"/>
              <a:t>Chapter number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smtClean="0">
              <a:latin typeface="Times New Roman"/>
            </a:endParaRPr>
          </a:p>
          <a:p>
            <a:pPr>
              <a:defRPr/>
            </a:pPr>
            <a:r>
              <a:rPr lang="en-US" smtClean="0"/>
              <a:t>Slide </a:t>
            </a:r>
            <a:fld id="{BF5C1183-B085-4070-A402-C03A3F977D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387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85800"/>
            <a:ext cx="7315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600" b="1" i="0" baseline="0">
                <a:solidFill>
                  <a:srgbClr val="0033C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© 2015, Mike Murach &amp; Associates, Inc.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/>
          </a:p>
          <a:p>
            <a:pPr algn="r">
              <a:defRPr/>
            </a:pPr>
            <a:r>
              <a:rPr lang="en-US" sz="90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700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2"/>
          </p:nvPr>
        </p:nvSpPr>
        <p:spPr bwMode="auto">
          <a:xfrm>
            <a:off x="762000" y="6248400"/>
            <a:ext cx="19812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 bwMode="auto">
          <a:xfrm>
            <a:off x="2895600" y="6248400"/>
            <a:ext cx="3352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© 2015, Mike Murach &amp; Associates, Inc.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latin typeface="Arial Narrow" pitchFamily="34" charset="0"/>
              </a:defRPr>
            </a:lvl1pPr>
          </a:lstStyle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/>
              <a:t>Slide </a:t>
            </a:r>
            <a:fld id="{BF5C1183-B085-4070-A402-C03A3F977D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package" Target="../embeddings/Microsoft_Word_Document1.doc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package" Target="../embeddings/Microsoft_Word_Document2.doc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Word_Document3.doc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Word_Document4.doc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6.emf"/><Relationship Id="rId4" Type="http://schemas.openxmlformats.org/officeDocument/2006/relationships/package" Target="../embeddings/Microsoft_Word_Document5.doc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7.emf"/><Relationship Id="rId4" Type="http://schemas.openxmlformats.org/officeDocument/2006/relationships/package" Target="../embeddings/Microsoft_Word_Document6.docx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oleObject" Target="../embeddings/oleObject8.bin"/><Relationship Id="rId7" Type="http://schemas.openxmlformats.org/officeDocument/2006/relationships/package" Target="../embeddings/Microsoft_Word_Document8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8.emf"/><Relationship Id="rId4" Type="http://schemas.openxmlformats.org/officeDocument/2006/relationships/package" Target="../embeddings/Microsoft_Word_Document7.docx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5.emf"/><Relationship Id="rId4" Type="http://schemas.openxmlformats.org/officeDocument/2006/relationships/package" Target="../embeddings/Microsoft_Word_Document9.doc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6.emf"/><Relationship Id="rId4" Type="http://schemas.openxmlformats.org/officeDocument/2006/relationships/package" Target="../embeddings/Microsoft_Word_Document10.docx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7.emf"/><Relationship Id="rId4" Type="http://schemas.openxmlformats.org/officeDocument/2006/relationships/package" Target="../embeddings/Microsoft_Word_Document11.docx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8.emf"/><Relationship Id="rId4" Type="http://schemas.openxmlformats.org/officeDocument/2006/relationships/package" Target="../embeddings/Microsoft_Word_Document12.docx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9.emf"/><Relationship Id="rId4" Type="http://schemas.openxmlformats.org/officeDocument/2006/relationships/package" Target="../embeddings/Microsoft_Word_Document13.docx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0.emf"/><Relationship Id="rId4" Type="http://schemas.openxmlformats.org/officeDocument/2006/relationships/package" Target="../embeddings/Microsoft_Word_Document14.docx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1.emf"/><Relationship Id="rId4" Type="http://schemas.openxmlformats.org/officeDocument/2006/relationships/package" Target="../embeddings/Microsoft_Word_Document15.docx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22.emf"/><Relationship Id="rId4" Type="http://schemas.openxmlformats.org/officeDocument/2006/relationships/package" Target="../embeddings/Microsoft_Word_Document16.docx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23.emf"/><Relationship Id="rId4" Type="http://schemas.openxmlformats.org/officeDocument/2006/relationships/package" Target="../embeddings/Microsoft_Word_Document17.docx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24.emf"/><Relationship Id="rId4" Type="http://schemas.openxmlformats.org/officeDocument/2006/relationships/package" Target="../embeddings/Microsoft_Word_Document18.docx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25.emf"/><Relationship Id="rId4" Type="http://schemas.openxmlformats.org/officeDocument/2006/relationships/package" Target="../embeddings/Microsoft_Word_Document19.docx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26.emf"/><Relationship Id="rId4" Type="http://schemas.openxmlformats.org/officeDocument/2006/relationships/package" Target="../embeddings/Microsoft_Word_Document20.docx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27.emf"/><Relationship Id="rId4" Type="http://schemas.openxmlformats.org/officeDocument/2006/relationships/package" Target="../embeddings/Microsoft_Word_Document21.docx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28.emf"/><Relationship Id="rId4" Type="http://schemas.openxmlformats.org/officeDocument/2006/relationships/package" Target="../embeddings/Microsoft_Word_Document22.docx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29.emf"/><Relationship Id="rId4" Type="http://schemas.openxmlformats.org/officeDocument/2006/relationships/package" Target="../embeddings/Microsoft_Word_Document23.docx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30.emf"/><Relationship Id="rId4" Type="http://schemas.openxmlformats.org/officeDocument/2006/relationships/package" Target="../embeddings/Microsoft_Word_Document24.docx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31.emf"/><Relationship Id="rId4" Type="http://schemas.openxmlformats.org/officeDocument/2006/relationships/package" Target="../embeddings/Microsoft_Word_Document25.docx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32.emf"/><Relationship Id="rId4" Type="http://schemas.openxmlformats.org/officeDocument/2006/relationships/package" Target="../embeddings/Microsoft_Word_Document26.docx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3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smtClean="0">
              <a:latin typeface="Times New Roman"/>
            </a:endParaRPr>
          </a:p>
          <a:p>
            <a:pPr>
              <a:defRPr/>
            </a:pPr>
            <a:r>
              <a:rPr lang="en-US" smtClean="0"/>
              <a:t>Slide </a:t>
            </a:r>
            <a:fld id="{BF5C1183-B085-4070-A402-C03A3F977D3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8771214"/>
              </p:ext>
            </p:extLst>
          </p:nvPr>
        </p:nvGraphicFramePr>
        <p:xfrm>
          <a:off x="990600" y="1981200"/>
          <a:ext cx="7315200" cy="177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Document" r:id="rId4" imgW="7313400" imgH="1783087" progId="Word.Document.12">
                  <p:embed/>
                </p:oleObj>
              </mc:Choice>
              <mc:Fallback>
                <p:oleObj name="Document" r:id="rId4" imgW="7313400" imgH="178308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90600" y="1981200"/>
                        <a:ext cx="7315200" cy="1773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495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3629749"/>
              </p:ext>
            </p:extLst>
          </p:nvPr>
        </p:nvGraphicFramePr>
        <p:xfrm>
          <a:off x="914400" y="1139825"/>
          <a:ext cx="7345363" cy="493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0" name="Document" r:id="rId4" imgW="7419824" imgH="4991669" progId="Word.Document.12">
                  <p:embed/>
                </p:oleObj>
              </mc:Choice>
              <mc:Fallback>
                <p:oleObj name="Document" r:id="rId4" imgW="7419824" imgH="499166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39825"/>
                        <a:ext cx="7345363" cy="4937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757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Objectives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1231638"/>
              </p:ext>
            </p:extLst>
          </p:nvPr>
        </p:nvGraphicFramePr>
        <p:xfrm>
          <a:off x="914400" y="1143000"/>
          <a:ext cx="7466012" cy="252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6" name="Document" r:id="rId4" imgW="7464865" imgH="2528248" progId="Word.Document.12">
                  <p:embed/>
                </p:oleObj>
              </mc:Choice>
              <mc:Fallback>
                <p:oleObj name="Document" r:id="rId4" imgW="7464865" imgH="252824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466012" cy="2527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056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A class that has a main method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</a:t>
            </a:fld>
            <a:endParaRPr lang="en-US" sz="900">
              <a:latin typeface="Arial Narrow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3196283"/>
              </p:ext>
            </p:extLst>
          </p:nvPr>
        </p:nvGraphicFramePr>
        <p:xfrm>
          <a:off x="561975" y="1219200"/>
          <a:ext cx="8020050" cy="311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4" r:id="rId3" imgW="5018950" imgH="1932888" progId="Visio.Drawing.11">
                  <p:embed/>
                </p:oleObj>
              </mc:Choice>
              <mc:Fallback>
                <p:oleObj r:id="rId3" imgW="5018950" imgH="1932888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975" y="1219200"/>
                        <a:ext cx="8020050" cy="3114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870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folder and filename for this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0246993"/>
              </p:ext>
            </p:extLst>
          </p:nvPr>
        </p:nvGraphicFramePr>
        <p:xfrm>
          <a:off x="914400" y="1219200"/>
          <a:ext cx="7313612" cy="191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5" name="Document" r:id="rId4" imgW="7313400" imgH="1912969" progId="Word.Document.12">
                  <p:embed/>
                </p:oleObj>
              </mc:Choice>
              <mc:Fallback>
                <p:oleObj name="Document" r:id="rId4" imgW="7313400" imgH="191296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3612" cy="1912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9283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5745"/>
            <a:ext cx="7315200" cy="800219"/>
          </a:xfrm>
        </p:spPr>
        <p:txBody>
          <a:bodyPr/>
          <a:lstStyle/>
          <a:p>
            <a:r>
              <a:rPr lang="en-US" dirty="0"/>
              <a:t>A class that includes statements and comments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7506146"/>
              </p:ext>
            </p:extLst>
          </p:nvPr>
        </p:nvGraphicFramePr>
        <p:xfrm>
          <a:off x="914400" y="1447800"/>
          <a:ext cx="7466012" cy="3741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9" name="Document" r:id="rId4" imgW="7456285" imgH="3739590" progId="Word.Document.12">
                  <p:embed/>
                </p:oleObj>
              </mc:Choice>
              <mc:Fallback>
                <p:oleObj name="Document" r:id="rId4" imgW="7456285" imgH="373959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447800"/>
                        <a:ext cx="7466012" cy="3741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716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Two methods of the </a:t>
            </a:r>
            <a:r>
              <a:rPr lang="en-US" dirty="0" err="1"/>
              <a:t>System.out</a:t>
            </a:r>
            <a:r>
              <a:rPr lang="en-US" dirty="0"/>
              <a:t> object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105137"/>
              </p:ext>
            </p:extLst>
          </p:nvPr>
        </p:nvGraphicFramePr>
        <p:xfrm>
          <a:off x="914400" y="1295400"/>
          <a:ext cx="7313612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3" name="Document" r:id="rId4" imgW="7313400" imgH="612352" progId="Word.Document.12">
                  <p:embed/>
                </p:oleObj>
              </mc:Choice>
              <mc:Fallback>
                <p:oleObj name="Document" r:id="rId4" imgW="7313400" imgH="61235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95400"/>
                        <a:ext cx="7313612" cy="612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5293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A class that prints output to the console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3682275"/>
              </p:ext>
            </p:extLst>
          </p:nvPr>
        </p:nvGraphicFramePr>
        <p:xfrm>
          <a:off x="914400" y="1176337"/>
          <a:ext cx="7315200" cy="392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2" name="Document" r:id="rId4" imgW="7313400" imgH="3949704" progId="Word.Document.12">
                  <p:embed/>
                </p:oleObj>
              </mc:Choice>
              <mc:Fallback>
                <p:oleObj name="Document" r:id="rId4" imgW="7313400" imgH="394970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76337"/>
                        <a:ext cx="7315200" cy="3929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2896731"/>
              </p:ext>
            </p:extLst>
          </p:nvPr>
        </p:nvGraphicFramePr>
        <p:xfrm>
          <a:off x="914400" y="4724400"/>
          <a:ext cx="7345362" cy="11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3" name="Document" r:id="rId7" imgW="7345073" imgH="1158143" progId="Word.Document.12">
                  <p:embed/>
                </p:oleObj>
              </mc:Choice>
              <mc:Fallback>
                <p:oleObj name="Document" r:id="rId7" imgW="7345073" imgH="115814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4724400"/>
                        <a:ext cx="7345362" cy="1158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7059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first dialog box for creating a new project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9</a:t>
            </a:fld>
            <a:endParaRPr lang="en-US" sz="900">
              <a:latin typeface="Arial Narrow" pitchFamily="34" charset="0"/>
            </a:endParaRPr>
          </a:p>
        </p:txBody>
      </p:sp>
      <p:pic>
        <p:nvPicPr>
          <p:cNvPr id="7" name="Picture 6" descr="2-4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70039"/>
            <a:ext cx="3648075" cy="48825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906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5745"/>
            <a:ext cx="7696200" cy="800219"/>
          </a:xfrm>
        </p:spPr>
        <p:txBody>
          <a:bodyPr/>
          <a:lstStyle/>
          <a:p>
            <a:r>
              <a:rPr lang="en-US" dirty="0"/>
              <a:t>The second dialog box for creating a new project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10</a:t>
            </a:fld>
            <a:endParaRPr lang="en-US" sz="900">
              <a:latin typeface="Arial Narrow" pitchFamily="34" charset="0"/>
            </a:endParaRPr>
          </a:p>
        </p:txBody>
      </p:sp>
      <p:pic>
        <p:nvPicPr>
          <p:cNvPr id="7" name="Picture 6" descr="2-4b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3000"/>
            <a:ext cx="3703320" cy="43522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7450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starting source code for a project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11</a:t>
            </a:fld>
            <a:endParaRPr lang="en-US" sz="900">
              <a:latin typeface="Arial Narrow" pitchFamily="34" charset="0"/>
            </a:endParaRPr>
          </a:p>
        </p:txBody>
      </p:sp>
      <p:pic>
        <p:nvPicPr>
          <p:cNvPr id="7" name="Picture 6" descr="2-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84908"/>
            <a:ext cx="6684010" cy="21850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919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code editor with a code completion list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12</a:t>
            </a:fld>
            <a:endParaRPr lang="en-US" sz="900">
              <a:latin typeface="Arial Narrow" pitchFamily="34" charset="0"/>
            </a:endParaRPr>
          </a:p>
        </p:txBody>
      </p:sp>
      <p:pic>
        <p:nvPicPr>
          <p:cNvPr id="7" name="Picture 6" descr="2-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3000"/>
            <a:ext cx="6684010" cy="3492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791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code editor with an error displayed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13</a:t>
            </a:fld>
            <a:endParaRPr lang="en-US" sz="900">
              <a:latin typeface="Arial Narrow" pitchFamily="34" charset="0"/>
            </a:endParaRPr>
          </a:p>
        </p:txBody>
      </p:sp>
      <p:pic>
        <p:nvPicPr>
          <p:cNvPr id="7" name="Picture 6" descr="2-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3000"/>
            <a:ext cx="7004050" cy="2203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61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Two of the eight primitive data types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7827308"/>
              </p:ext>
            </p:extLst>
          </p:nvPr>
        </p:nvGraphicFramePr>
        <p:xfrm>
          <a:off x="914400" y="1219200"/>
          <a:ext cx="7315200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0" name="Document" r:id="rId4" imgW="7313400" imgH="831100" progId="Word.Document.12">
                  <p:embed/>
                </p:oleObj>
              </mc:Choice>
              <mc:Fallback>
                <p:oleObj name="Document" r:id="rId4" imgW="7313400" imgH="8311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827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9901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5746"/>
            <a:ext cx="7315200" cy="800219"/>
          </a:xfrm>
        </p:spPr>
        <p:txBody>
          <a:bodyPr/>
          <a:lstStyle/>
          <a:p>
            <a:r>
              <a:rPr lang="en-US" dirty="0"/>
              <a:t>How to declare and initialize a variable </a:t>
            </a:r>
            <a:br>
              <a:rPr lang="en-US" dirty="0"/>
            </a:br>
            <a:r>
              <a:rPr lang="en-US" dirty="0"/>
              <a:t>in two statements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7988632"/>
              </p:ext>
            </p:extLst>
          </p:nvPr>
        </p:nvGraphicFramePr>
        <p:xfrm>
          <a:off x="914400" y="1371600"/>
          <a:ext cx="7315200" cy="2525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4" name="Document" r:id="rId4" imgW="7313400" imgH="2538273" progId="Word.Document.12">
                  <p:embed/>
                </p:oleObj>
              </mc:Choice>
              <mc:Fallback>
                <p:oleObj name="Document" r:id="rId4" imgW="7313400" imgH="253827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371600"/>
                        <a:ext cx="7315200" cy="2525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3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5745"/>
            <a:ext cx="7315200" cy="800219"/>
          </a:xfrm>
        </p:spPr>
        <p:txBody>
          <a:bodyPr/>
          <a:lstStyle/>
          <a:p>
            <a:r>
              <a:rPr lang="en-US" dirty="0"/>
              <a:t>How to declare and initialize a variable in one statement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5928079"/>
              </p:ext>
            </p:extLst>
          </p:nvPr>
        </p:nvGraphicFramePr>
        <p:xfrm>
          <a:off x="914400" y="1371600"/>
          <a:ext cx="7315200" cy="194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8" name="Document" r:id="rId4" imgW="7313400" imgH="1958302" progId="Word.Document.12">
                  <p:embed/>
                </p:oleObj>
              </mc:Choice>
              <mc:Fallback>
                <p:oleObj name="Document" r:id="rId4" imgW="7313400" imgH="195830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371600"/>
                        <a:ext cx="7315200" cy="1947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183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Naming recommendations for variables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7649996"/>
              </p:ext>
            </p:extLst>
          </p:nvPr>
        </p:nvGraphicFramePr>
        <p:xfrm>
          <a:off x="914400" y="1219200"/>
          <a:ext cx="7315200" cy="204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2" name="Document" r:id="rId4" imgW="7313400" imgH="2056882" progId="Word.Document.12">
                  <p:embed/>
                </p:oleObj>
              </mc:Choice>
              <mc:Fallback>
                <p:oleObj name="Document" r:id="rId4" imgW="7313400" imgH="20568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2046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851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Java keywords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2908936"/>
              </p:ext>
            </p:extLst>
          </p:nvPr>
        </p:nvGraphicFramePr>
        <p:xfrm>
          <a:off x="914400" y="1219200"/>
          <a:ext cx="7315200" cy="373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6" name="Document" r:id="rId4" imgW="7313400" imgH="3752902" progId="Word.Document.12">
                  <p:embed/>
                </p:oleObj>
              </mc:Choice>
              <mc:Fallback>
                <p:oleObj name="Document" r:id="rId4" imgW="7313400" imgH="375290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3733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406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syntax for an assignment statement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5736628"/>
              </p:ext>
            </p:extLst>
          </p:nvPr>
        </p:nvGraphicFramePr>
        <p:xfrm>
          <a:off x="914400" y="1143000"/>
          <a:ext cx="7315200" cy="425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0" name="Document" r:id="rId4" imgW="7313400" imgH="4277826" progId="Word.Document.12">
                  <p:embed/>
                </p:oleObj>
              </mc:Choice>
              <mc:Fallback>
                <p:oleObj name="Document" r:id="rId4" imgW="7313400" imgH="427782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425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034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basic arithmetic operators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5442045"/>
              </p:ext>
            </p:extLst>
          </p:nvPr>
        </p:nvGraphicFramePr>
        <p:xfrm>
          <a:off x="914400" y="1219200"/>
          <a:ext cx="7391400" cy="202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4" name="Document" r:id="rId4" imgW="7389702" imgH="2034936" progId="Word.Document.12">
                  <p:embed/>
                </p:oleObj>
              </mc:Choice>
              <mc:Fallback>
                <p:oleObj name="Document" r:id="rId4" imgW="7389702" imgH="203493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91400" cy="2025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260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Code that calculates a total amount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6923569"/>
              </p:ext>
            </p:extLst>
          </p:nvPr>
        </p:nvGraphicFramePr>
        <p:xfrm>
          <a:off x="914400" y="1143000"/>
          <a:ext cx="7315200" cy="424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8" name="Document" r:id="rId4" imgW="7313400" imgH="4266673" progId="Word.Document.12">
                  <p:embed/>
                </p:oleObj>
              </mc:Choice>
              <mc:Fallback>
                <p:oleObj name="Document" r:id="rId4" imgW="7313400" imgH="426667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4244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1783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Code that divides two </a:t>
            </a:r>
            <a:r>
              <a:rPr lang="en-US" dirty="0" err="1"/>
              <a:t>int</a:t>
            </a:r>
            <a:r>
              <a:rPr lang="en-US" dirty="0"/>
              <a:t> values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4460767"/>
              </p:ext>
            </p:extLst>
          </p:nvPr>
        </p:nvGraphicFramePr>
        <p:xfrm>
          <a:off x="914400" y="1143000"/>
          <a:ext cx="7315200" cy="224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2" name="Document" r:id="rId4" imgW="7313400" imgH="2253684" progId="Word.Document.12">
                  <p:embed/>
                </p:oleObj>
              </mc:Choice>
              <mc:Fallback>
                <p:oleObj name="Document" r:id="rId4" imgW="7313400" imgH="225368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2243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943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How to declare and initialize a String variable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2687230"/>
              </p:ext>
            </p:extLst>
          </p:nvPr>
        </p:nvGraphicFramePr>
        <p:xfrm>
          <a:off x="914400" y="1143000"/>
          <a:ext cx="7315200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6" name="Document" r:id="rId4" imgW="7313400" imgH="2373852" progId="Word.Document.12">
                  <p:embed/>
                </p:oleObj>
              </mc:Choice>
              <mc:Fallback>
                <p:oleObj name="Document" r:id="rId4" imgW="7313400" imgH="237385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2362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7411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How to join strings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7210826"/>
              </p:ext>
            </p:extLst>
          </p:nvPr>
        </p:nvGraphicFramePr>
        <p:xfrm>
          <a:off x="914400" y="1143000"/>
          <a:ext cx="7315200" cy="218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0" name="Document" r:id="rId4" imgW="7313400" imgH="2198997" progId="Word.Document.12">
                  <p:embed/>
                </p:oleObj>
              </mc:Choice>
              <mc:Fallback>
                <p:oleObj name="Document" r:id="rId4" imgW="7313400" imgH="219899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2187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956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Common escape sequences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3218537"/>
              </p:ext>
            </p:extLst>
          </p:nvPr>
        </p:nvGraphicFramePr>
        <p:xfrm>
          <a:off x="914400" y="1143000"/>
          <a:ext cx="7424738" cy="2427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4" name="Document" r:id="rId4" imgW="7389702" imgH="2449766" progId="Word.Document.12">
                  <p:embed/>
                </p:oleObj>
              </mc:Choice>
              <mc:Fallback>
                <p:oleObj name="Document" r:id="rId4" imgW="7389702" imgH="244976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424738" cy="2427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410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new line character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5749298"/>
              </p:ext>
            </p:extLst>
          </p:nvPr>
        </p:nvGraphicFramePr>
        <p:xfrm>
          <a:off x="914400" y="1143000"/>
          <a:ext cx="7337425" cy="211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8" name="Document" r:id="rId4" imgW="7345073" imgH="2122003" progId="Word.Document.12">
                  <p:embed/>
                </p:oleObj>
              </mc:Choice>
              <mc:Fallback>
                <p:oleObj name="Document" r:id="rId4" imgW="7345073" imgH="212200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37425" cy="2112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2857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new line, return, and tab characters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5682847"/>
              </p:ext>
            </p:extLst>
          </p:nvPr>
        </p:nvGraphicFramePr>
        <p:xfrm>
          <a:off x="914400" y="1143000"/>
          <a:ext cx="7337425" cy="200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2" name="Document" r:id="rId4" imgW="7345073" imgH="2012989" progId="Word.Document.12">
                  <p:embed/>
                </p:oleObj>
              </mc:Choice>
              <mc:Fallback>
                <p:oleObj name="Document" r:id="rId4" imgW="7345073" imgH="201298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37425" cy="2003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544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A syntax error due to quotation marks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6961454"/>
              </p:ext>
            </p:extLst>
          </p:nvPr>
        </p:nvGraphicFramePr>
        <p:xfrm>
          <a:off x="914400" y="1143000"/>
          <a:ext cx="7313612" cy="206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6" name="Document" r:id="rId4" imgW="7306922" imgH="2060840" progId="Word.Document.12">
                  <p:embed/>
                </p:oleObj>
              </mc:Choice>
              <mc:Fallback>
                <p:oleObj name="Document" r:id="rId4" imgW="7306922" imgH="206084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3612" cy="2062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630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A syntax error due to backslashes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0806417"/>
              </p:ext>
            </p:extLst>
          </p:nvPr>
        </p:nvGraphicFramePr>
        <p:xfrm>
          <a:off x="914400" y="1143000"/>
          <a:ext cx="7313612" cy="206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0" name="Document" r:id="rId4" imgW="7306922" imgH="2060840" progId="Word.Document.12">
                  <p:embed/>
                </p:oleObj>
              </mc:Choice>
              <mc:Fallback>
                <p:oleObj name="Document" r:id="rId4" imgW="7306922" imgH="206084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3612" cy="2062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428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Code Tester application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1982994"/>
              </p:ext>
            </p:extLst>
          </p:nvPr>
        </p:nvGraphicFramePr>
        <p:xfrm>
          <a:off x="914400" y="1219200"/>
          <a:ext cx="7345362" cy="230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4" name="Document" r:id="rId4" imgW="7345073" imgH="2306932" progId="Word.Document.12">
                  <p:embed/>
                </p:oleObj>
              </mc:Choice>
              <mc:Fallback>
                <p:oleObj name="Document" r:id="rId4" imgW="7345073" imgH="230693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45362" cy="2308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56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CodeTesterApp</a:t>
            </a:r>
            <a:r>
              <a:rPr lang="en-US" dirty="0"/>
              <a:t>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8018319"/>
              </p:ext>
            </p:extLst>
          </p:nvPr>
        </p:nvGraphicFramePr>
        <p:xfrm>
          <a:off x="914400" y="1219200"/>
          <a:ext cx="7315200" cy="3722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8" name="Document" r:id="rId4" imgW="7313400" imgH="3741749" progId="Word.Document.12">
                  <p:embed/>
                </p:oleObj>
              </mc:Choice>
              <mc:Fallback>
                <p:oleObj name="Document" r:id="rId4" imgW="7313400" imgH="374174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3722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70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CodeTesterApp</a:t>
            </a:r>
            <a:r>
              <a:rPr lang="en-US" dirty="0"/>
              <a:t> class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6606988"/>
              </p:ext>
            </p:extLst>
          </p:nvPr>
        </p:nvGraphicFramePr>
        <p:xfrm>
          <a:off x="914400" y="1196975"/>
          <a:ext cx="7315200" cy="345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2" name="Document" r:id="rId3" imgW="7313400" imgH="3452483" progId="Word.Document.12">
                  <p:embed/>
                </p:oleObj>
              </mc:Choice>
              <mc:Fallback>
                <p:oleObj name="Document" r:id="rId3" imgW="7313400" imgH="345248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96975"/>
                        <a:ext cx="7315200" cy="3451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809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ster slides_with_titles">
  <a:themeElements>
    <a:clrScheme name="Master slid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ster slid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slide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Master slides_with_titles</Template>
  <TotalTime>109</TotalTime>
  <Words>828</Words>
  <Application>Microsoft Office PowerPoint</Application>
  <PresentationFormat>On-screen Show (4:3)</PresentationFormat>
  <Paragraphs>160</Paragraphs>
  <Slides>32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Master slides_with_titles</vt:lpstr>
      <vt:lpstr>Document</vt:lpstr>
      <vt:lpstr>Microsoft Visio Drawing</vt:lpstr>
      <vt:lpstr>Microsoft Word Document</vt:lpstr>
      <vt:lpstr>Chapter 2</vt:lpstr>
      <vt:lpstr>Objectives</vt:lpstr>
      <vt:lpstr>Objectives (cont.)</vt:lpstr>
      <vt:lpstr>A class that has a main method</vt:lpstr>
      <vt:lpstr>The folder and filename for this class</vt:lpstr>
      <vt:lpstr>A class that includes statements and comments</vt:lpstr>
      <vt:lpstr>Two methods of the System.out object</vt:lpstr>
      <vt:lpstr>A class that prints output to the console</vt:lpstr>
      <vt:lpstr>The first dialog box for creating a new project</vt:lpstr>
      <vt:lpstr>The second dialog box for creating a new project</vt:lpstr>
      <vt:lpstr>The starting source code for a project</vt:lpstr>
      <vt:lpstr>The code editor with a code completion list</vt:lpstr>
      <vt:lpstr>The code editor with an error displayed</vt:lpstr>
      <vt:lpstr>Two of the eight primitive data types</vt:lpstr>
      <vt:lpstr>How to declare and initialize a variable  in two statements</vt:lpstr>
      <vt:lpstr>How to declare and initialize a variable in one statement</vt:lpstr>
      <vt:lpstr>Naming recommendations for variables</vt:lpstr>
      <vt:lpstr>Java keywords</vt:lpstr>
      <vt:lpstr>The syntax for an assignment statement</vt:lpstr>
      <vt:lpstr>The basic arithmetic operators</vt:lpstr>
      <vt:lpstr>Code that calculates a total amount</vt:lpstr>
      <vt:lpstr>Code that divides two int values</vt:lpstr>
      <vt:lpstr>How to declare and initialize a String variable</vt:lpstr>
      <vt:lpstr>How to join strings</vt:lpstr>
      <vt:lpstr>Common escape sequences</vt:lpstr>
      <vt:lpstr>The new line character</vt:lpstr>
      <vt:lpstr>The new line, return, and tab characters</vt:lpstr>
      <vt:lpstr>A syntax error due to quotation marks</vt:lpstr>
      <vt:lpstr>A syntax error due to backslashes</vt:lpstr>
      <vt:lpstr>The Code Tester application</vt:lpstr>
      <vt:lpstr>The CodeTesterApp class</vt:lpstr>
      <vt:lpstr>The CodeTesterApp class (cont.)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Cyndi Martinez</dc:creator>
  <cp:lastModifiedBy>Joel Murach</cp:lastModifiedBy>
  <cp:revision>10</cp:revision>
  <dcterms:created xsi:type="dcterms:W3CDTF">2015-07-30T22:36:46Z</dcterms:created>
  <dcterms:modified xsi:type="dcterms:W3CDTF">2015-08-17T16:33:09Z</dcterms:modified>
</cp:coreProperties>
</file>