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50"/>
  </p:notesMasterIdLst>
  <p:handoutMasterIdLst>
    <p:handoutMasterId r:id="rId51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370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9.png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4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4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46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50.png"/><Relationship Id="rId5" Type="http://schemas.openxmlformats.org/officeDocument/2006/relationships/image" Target="../media/image48.emf"/><Relationship Id="rId4" Type="http://schemas.openxmlformats.org/officeDocument/2006/relationships/package" Target="../embeddings/Microsoft_Word_Document36.docx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5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5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5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5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5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56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57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5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128533"/>
              </p:ext>
            </p:extLst>
          </p:nvPr>
        </p:nvGraphicFramePr>
        <p:xfrm>
          <a:off x="838200" y="838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" r:id="rId3" imgW="7313400" imgH="2305133" progId="Word.Document.12">
                  <p:embed/>
                </p:oleObj>
              </mc:Choice>
              <mc:Fallback>
                <p:oleObj name="Document" r:id="rId3" imgW="7313400" imgH="23051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838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383541"/>
              </p:ext>
            </p:extLst>
          </p:nvPr>
        </p:nvGraphicFramePr>
        <p:xfrm>
          <a:off x="914400" y="1752600"/>
          <a:ext cx="7315200" cy="202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Document" r:id="rId5" imgW="7313400" imgH="2034936" progId="Word.Document.12">
                  <p:embed/>
                </p:oleObj>
              </mc:Choice>
              <mc:Fallback>
                <p:oleObj name="Document" r:id="rId5" imgW="7313400" imgH="20349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752600"/>
                        <a:ext cx="7315200" cy="2024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238394"/>
              </p:ext>
            </p:extLst>
          </p:nvPr>
        </p:nvGraphicFramePr>
        <p:xfrm>
          <a:off x="914400" y="1143000"/>
          <a:ext cx="7315200" cy="406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5" name="Document" r:id="rId3" imgW="7313400" imgH="4080665" progId="Word.Document.12">
                  <p:embed/>
                </p:oleObj>
              </mc:Choice>
              <mc:Fallback>
                <p:oleObj name="Document" r:id="rId3" imgW="7313400" imgH="40806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06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716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014449"/>
              </p:ext>
            </p:extLst>
          </p:nvPr>
        </p:nvGraphicFramePr>
        <p:xfrm>
          <a:off x="914400" y="1143000"/>
          <a:ext cx="7315200" cy="286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9" name="Document" r:id="rId3" imgW="7313400" imgH="2877189" progId="Word.Document.12">
                  <p:embed/>
                </p:oleObj>
              </mc:Choice>
              <mc:Fallback>
                <p:oleObj name="Document" r:id="rId3" imgW="7313400" imgH="28771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86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71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Common Java GUI libraries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318809"/>
              </p:ext>
            </p:extLst>
          </p:nvPr>
        </p:nvGraphicFramePr>
        <p:xfrm>
          <a:off x="914400" y="1143000"/>
          <a:ext cx="7313612" cy="193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3" name="Document" r:id="rId3" imgW="7313400" imgH="1931318" progId="Word.Document.12">
                  <p:embed/>
                </p:oleObj>
              </mc:Choice>
              <mc:Fallback>
                <p:oleObj name="Document" r:id="rId3" imgW="7313400" imgH="19313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1931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011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Swing inheritance hierarchy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0-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" y="1295400"/>
            <a:ext cx="7338060" cy="369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2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package that contains the Swing classes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947290"/>
              </p:ext>
            </p:extLst>
          </p:nvPr>
        </p:nvGraphicFramePr>
        <p:xfrm>
          <a:off x="914400" y="1143000"/>
          <a:ext cx="73152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7" name="Document" r:id="rId3" imgW="7313400" imgH="1028261" progId="Word.Document.12">
                  <p:embed/>
                </p:oleObj>
              </mc:Choice>
              <mc:Fallback>
                <p:oleObj name="Document" r:id="rId3" imgW="7313400" imgH="10282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02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21-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07656"/>
            <a:ext cx="4343400" cy="288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03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A main method that creates and displays a frame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185697"/>
              </p:ext>
            </p:extLst>
          </p:nvPr>
        </p:nvGraphicFramePr>
        <p:xfrm>
          <a:off x="914400" y="1371600"/>
          <a:ext cx="7315200" cy="465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1" name="Document" r:id="rId3" imgW="7313400" imgH="4682942" progId="Word.Document.12">
                  <p:embed/>
                </p:oleObj>
              </mc:Choice>
              <mc:Fallback>
                <p:oleObj name="Document" r:id="rId3" imgW="7313400" imgH="46829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465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128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method of the </a:t>
            </a:r>
            <a:r>
              <a:rPr lang="en-US" dirty="0" err="1"/>
              <a:t>JFrame</a:t>
            </a:r>
            <a:r>
              <a:rPr lang="en-US" dirty="0"/>
              <a:t> and </a:t>
            </a:r>
            <a:r>
              <a:rPr lang="en-US" dirty="0" err="1"/>
              <a:t>JPanel</a:t>
            </a:r>
            <a:r>
              <a:rPr lang="en-US" dirty="0"/>
              <a:t> objects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722545"/>
              </p:ext>
            </p:extLst>
          </p:nvPr>
        </p:nvGraphicFramePr>
        <p:xfrm>
          <a:off x="914400" y="1143000"/>
          <a:ext cx="73152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5" name="Document" r:id="rId3" imgW="7313400" imgH="3216465" progId="Word.Document.12">
                  <p:embed/>
                </p:oleObj>
              </mc:Choice>
              <mc:Fallback>
                <p:oleObj name="Document" r:id="rId3" imgW="7313400" imgH="32164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2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51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buttons in a panel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1"/>
            <a:ext cx="4485714" cy="1857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35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JButton</a:t>
            </a:r>
            <a:r>
              <a:rPr lang="en-US" dirty="0"/>
              <a:t>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312547"/>
              </p:ext>
            </p:extLst>
          </p:nvPr>
        </p:nvGraphicFramePr>
        <p:xfrm>
          <a:off x="914400" y="990600"/>
          <a:ext cx="731520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9" name="Document" r:id="rId3" imgW="7313400" imgH="2516326" progId="Word.Document.12">
                  <p:embed/>
                </p:oleObj>
              </mc:Choice>
              <mc:Fallback>
                <p:oleObj name="Document" r:id="rId3" imgW="7313400" imgH="25163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7315200" cy="250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690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package that contains the events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9699060"/>
              </p:ext>
            </p:extLst>
          </p:nvPr>
        </p:nvGraphicFramePr>
        <p:xfrm>
          <a:off x="914400" y="1143000"/>
          <a:ext cx="7315200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3" name="Document" r:id="rId3" imgW="7313400" imgH="1191963" progId="Word.Document.12">
                  <p:embed/>
                </p:oleObj>
              </mc:Choice>
              <mc:Fallback>
                <p:oleObj name="Document" r:id="rId3" imgW="7313400" imgH="11919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18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087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adds an event handler to a button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164128"/>
              </p:ext>
            </p:extLst>
          </p:nvPr>
        </p:nvGraphicFramePr>
        <p:xfrm>
          <a:off x="914400" y="990600"/>
          <a:ext cx="73152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7" name="Document" r:id="rId3" imgW="7313400" imgH="3446366" progId="Word.Document.12">
                  <p:embed/>
                </p:oleObj>
              </mc:Choice>
              <mc:Fallback>
                <p:oleObj name="Document" r:id="rId3" imgW="7313400" imgH="34463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731520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44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The package that contains the layout managers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441166"/>
              </p:ext>
            </p:extLst>
          </p:nvPr>
        </p:nvGraphicFramePr>
        <p:xfrm>
          <a:off x="990600" y="1371600"/>
          <a:ext cx="7315200" cy="471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1" name="Document" r:id="rId3" imgW="7313400" imgH="4737270" progId="Word.Document.12">
                  <p:embed/>
                </p:oleObj>
              </mc:Choice>
              <mc:Fallback>
                <p:oleObj name="Document" r:id="rId3" imgW="7313400" imgH="47372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1371600"/>
                        <a:ext cx="7315200" cy="4713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25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FlowLayout</a:t>
            </a:r>
            <a:r>
              <a:rPr lang="en-US" dirty="0"/>
              <a:t> with four buttons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908057"/>
              </p:ext>
            </p:extLst>
          </p:nvPr>
        </p:nvGraphicFramePr>
        <p:xfrm>
          <a:off x="914400" y="1143000"/>
          <a:ext cx="7315200" cy="189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5" name="Document" r:id="rId3" imgW="7313400" imgH="1903255" progId="Word.Document.12">
                  <p:embed/>
                </p:oleObj>
              </mc:Choice>
              <mc:Fallback>
                <p:oleObj name="Document" r:id="rId3" imgW="7313400" imgH="19032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893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824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01188"/>
            <a:ext cx="7315200" cy="369332"/>
          </a:xfrm>
        </p:spPr>
        <p:txBody>
          <a:bodyPr/>
          <a:lstStyle/>
          <a:p>
            <a:r>
              <a:rPr lang="en-US" sz="2400" dirty="0" err="1"/>
              <a:t>FlowLayout</a:t>
            </a:r>
            <a:r>
              <a:rPr lang="en-US" sz="2400" dirty="0"/>
              <a:t> when all components fit on one line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7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5229860" cy="16548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284697"/>
              </p:ext>
            </p:extLst>
          </p:nvPr>
        </p:nvGraphicFramePr>
        <p:xfrm>
          <a:off x="914400" y="3200400"/>
          <a:ext cx="731520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9" name="Document" r:id="rId4" imgW="7313400" imgH="928242" progId="Word.Document.12">
                  <p:embed/>
                </p:oleObj>
              </mc:Choice>
              <mc:Fallback>
                <p:oleObj name="Document" r:id="rId4" imgW="7313400" imgH="9282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3200400"/>
                        <a:ext cx="7315200" cy="925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21-7b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1"/>
            <a:ext cx="4128572" cy="1657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524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constructor of the </a:t>
            </a:r>
            <a:r>
              <a:rPr lang="en-US" dirty="0" err="1"/>
              <a:t>FlowLayout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381092"/>
              </p:ext>
            </p:extLst>
          </p:nvPr>
        </p:nvGraphicFramePr>
        <p:xfrm>
          <a:off x="914400" y="1143000"/>
          <a:ext cx="73152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3" name="Document" r:id="rId3" imgW="7313400" imgH="1300977" progId="Word.Document.12">
                  <p:embed/>
                </p:oleObj>
              </mc:Choice>
              <mc:Fallback>
                <p:oleObj name="Document" r:id="rId3" imgW="7313400" imgH="13009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85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method of the </a:t>
            </a:r>
            <a:r>
              <a:rPr lang="en-US" dirty="0" err="1"/>
              <a:t>BorderLayout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410204"/>
              </p:ext>
            </p:extLst>
          </p:nvPr>
        </p:nvGraphicFramePr>
        <p:xfrm>
          <a:off x="914400" y="1143000"/>
          <a:ext cx="7315200" cy="283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7" name="Document" r:id="rId3" imgW="7313400" imgH="2844449" progId="Word.Document.12">
                  <p:embed/>
                </p:oleObj>
              </mc:Choice>
              <mc:Fallback>
                <p:oleObj name="Document" r:id="rId3" imgW="7313400" imgH="28444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830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992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JFrame</a:t>
            </a:r>
            <a:r>
              <a:rPr lang="en-US" dirty="0"/>
              <a:t> using a </a:t>
            </a:r>
            <a:r>
              <a:rPr lang="en-US" dirty="0" err="1"/>
              <a:t>BorderLayout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1-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219200"/>
            <a:ext cx="5500001" cy="3714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62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JTable</a:t>
            </a:r>
            <a:r>
              <a:rPr lang="en-US" dirty="0"/>
              <a:t> terminology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0-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086600" cy="403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568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AbstractTableModel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356426"/>
              </p:ext>
            </p:extLst>
          </p:nvPr>
        </p:nvGraphicFramePr>
        <p:xfrm>
          <a:off x="914400" y="1035050"/>
          <a:ext cx="731520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1" name="Document" r:id="rId3" imgW="7313400" imgH="2713128" progId="Word.Document.12">
                  <p:embed/>
                </p:oleObj>
              </mc:Choice>
              <mc:Fallback>
                <p:oleObj name="Document" r:id="rId3" imgW="7313400" imgH="27131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035050"/>
                        <a:ext cx="7315200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79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ProductTableModel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526471"/>
              </p:ext>
            </p:extLst>
          </p:nvPr>
        </p:nvGraphicFramePr>
        <p:xfrm>
          <a:off x="914400" y="1143000"/>
          <a:ext cx="7315200" cy="504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5" name="Document" r:id="rId3" imgW="7313400" imgH="5065752" progId="Word.Document.12">
                  <p:embed/>
                </p:oleObj>
              </mc:Choice>
              <mc:Fallback>
                <p:oleObj name="Document" r:id="rId3" imgW="7313400" imgH="50657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5040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747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ProductTableModel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418806"/>
              </p:ext>
            </p:extLst>
          </p:nvPr>
        </p:nvGraphicFramePr>
        <p:xfrm>
          <a:off x="914400" y="1185863"/>
          <a:ext cx="7315200" cy="353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9" name="Document" r:id="rId3" imgW="7313400" imgH="3555381" progId="Word.Document.12">
                  <p:embed/>
                </p:oleObj>
              </mc:Choice>
              <mc:Fallback>
                <p:oleObj name="Document" r:id="rId3" imgW="7313400" imgH="35553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85863"/>
                        <a:ext cx="7315200" cy="353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872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ProductTableModel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177567"/>
              </p:ext>
            </p:extLst>
          </p:nvPr>
        </p:nvGraphicFramePr>
        <p:xfrm>
          <a:off x="914400" y="1219200"/>
          <a:ext cx="7315200" cy="422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3" name="Document" r:id="rId3" imgW="7313400" imgH="4244726" progId="Word.Document.12">
                  <p:embed/>
                </p:oleObj>
              </mc:Choice>
              <mc:Fallback>
                <p:oleObj name="Document" r:id="rId3" imgW="7313400" imgH="42447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22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513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ProductTableModel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880774"/>
              </p:ext>
            </p:extLst>
          </p:nvPr>
        </p:nvGraphicFramePr>
        <p:xfrm>
          <a:off x="990600" y="1219200"/>
          <a:ext cx="73152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7" name="Document" r:id="rId3" imgW="7313400" imgH="3292739" progId="Word.Document.12">
                  <p:embed/>
                </p:oleObj>
              </mc:Choice>
              <mc:Fallback>
                <p:oleObj name="Document" r:id="rId3" imgW="7313400" imgH="32927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1219200"/>
                        <a:ext cx="7315200" cy="327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51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JTable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075712"/>
              </p:ext>
            </p:extLst>
          </p:nvPr>
        </p:nvGraphicFramePr>
        <p:xfrm>
          <a:off x="914400" y="990600"/>
          <a:ext cx="7315200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1" name="Document" r:id="rId3" imgW="7313400" imgH="3402473" progId="Word.Document.12">
                  <p:embed/>
                </p:oleObj>
              </mc:Choice>
              <mc:Fallback>
                <p:oleObj name="Document" r:id="rId3" imgW="7313400" imgH="34024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7315200" cy="338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286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ListSelectionModel</a:t>
            </a:r>
            <a:r>
              <a:rPr lang="en-US" dirty="0"/>
              <a:t> values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40821"/>
              </p:ext>
            </p:extLst>
          </p:nvPr>
        </p:nvGraphicFramePr>
        <p:xfrm>
          <a:off x="914400" y="1143000"/>
          <a:ext cx="73152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5" name="Document" r:id="rId3" imgW="7313400" imgH="1148789" progId="Word.Document.12">
                  <p:embed/>
                </p:oleObj>
              </mc:Choice>
              <mc:Fallback>
                <p:oleObj name="Document" r:id="rId3" imgW="7313400" imgH="11487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78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creates a table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508222"/>
              </p:ext>
            </p:extLst>
          </p:nvPr>
        </p:nvGraphicFramePr>
        <p:xfrm>
          <a:off x="914400" y="1143000"/>
          <a:ext cx="7315200" cy="366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9" name="Document" r:id="rId3" imgW="7313400" imgH="3687062" progId="Word.Document.12">
                  <p:embed/>
                </p:oleObj>
              </mc:Choice>
              <mc:Fallback>
                <p:oleObj name="Document" r:id="rId3" imgW="7313400" imgH="36870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668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64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To add a component to a scroll pane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434411"/>
              </p:ext>
            </p:extLst>
          </p:nvPr>
        </p:nvGraphicFramePr>
        <p:xfrm>
          <a:off x="914400" y="1143000"/>
          <a:ext cx="7315200" cy="170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3" name="Document" r:id="rId3" imgW="7313400" imgH="1717247" progId="Word.Document.12">
                  <p:embed/>
                </p:oleObj>
              </mc:Choice>
              <mc:Fallback>
                <p:oleObj name="Document" r:id="rId3" imgW="7313400" imgH="17172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0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36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JScrollPane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394033"/>
              </p:ext>
            </p:extLst>
          </p:nvPr>
        </p:nvGraphicFramePr>
        <p:xfrm>
          <a:off x="914400" y="990600"/>
          <a:ext cx="73152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7" name="Document" r:id="rId3" imgW="7313400" imgH="4442247" progId="Word.Document.12">
                  <p:embed/>
                </p:oleObj>
              </mc:Choice>
              <mc:Fallback>
                <p:oleObj name="Document" r:id="rId3" imgW="7313400" imgH="44422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990600"/>
                        <a:ext cx="7315200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565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To make the scrollbars always visible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384837"/>
              </p:ext>
            </p:extLst>
          </p:nvPr>
        </p:nvGraphicFramePr>
        <p:xfrm>
          <a:off x="914400" y="1143000"/>
          <a:ext cx="73152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21" name="Document" r:id="rId3" imgW="7313400" imgH="1454605" progId="Word.Document.12">
                  <p:embed/>
                </p:oleObj>
              </mc:Choice>
              <mc:Fallback>
                <p:oleObj name="Document" r:id="rId3" imgW="7313400" imgH="14546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92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JOptionPane</a:t>
            </a:r>
            <a:r>
              <a:rPr lang="en-US" dirty="0"/>
              <a:t> message types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890166"/>
              </p:ext>
            </p:extLst>
          </p:nvPr>
        </p:nvGraphicFramePr>
        <p:xfrm>
          <a:off x="914400" y="1219200"/>
          <a:ext cx="7315200" cy="183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5" name="Document" r:id="rId3" imgW="7313400" imgH="1848928" progId="Word.Document.12">
                  <p:embed/>
                </p:oleObj>
              </mc:Choice>
              <mc:Fallback>
                <p:oleObj name="Document" r:id="rId3" imgW="7313400" imgH="18489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183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12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To display an information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245695"/>
              </p:ext>
            </p:extLst>
          </p:nvPr>
        </p:nvGraphicFramePr>
        <p:xfrm>
          <a:off x="914400" y="1143000"/>
          <a:ext cx="7315200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9" name="Document" r:id="rId3" imgW="7313400" imgH="1783087" progId="Word.Document.12">
                  <p:embed/>
                </p:oleObj>
              </mc:Choice>
              <mc:Fallback>
                <p:oleObj name="Document" r:id="rId3" imgW="7313400" imgH="17830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7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21-13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2667000"/>
            <a:ext cx="3971429" cy="1828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03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To display an error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33643"/>
              </p:ext>
            </p:extLst>
          </p:nvPr>
        </p:nvGraphicFramePr>
        <p:xfrm>
          <a:off x="914400" y="1143000"/>
          <a:ext cx="7315200" cy="195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3" name="Document" r:id="rId3" imgW="7313400" imgH="1969095" progId="Word.Document.12">
                  <p:embed/>
                </p:oleObj>
              </mc:Choice>
              <mc:Fallback>
                <p:oleObj name="Document" r:id="rId3" imgW="7313400" imgH="19690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95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21-13b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95600"/>
            <a:ext cx="6042858" cy="1828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660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JOptionPane</a:t>
            </a:r>
            <a:r>
              <a:rPr lang="en-US" dirty="0"/>
              <a:t> option types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270882"/>
              </p:ext>
            </p:extLst>
          </p:nvPr>
        </p:nvGraphicFramePr>
        <p:xfrm>
          <a:off x="914400" y="1219200"/>
          <a:ext cx="7466012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7" name="Document" r:id="rId3" imgW="7389702" imgH="1692782" progId="Word.Document.12">
                  <p:embed/>
                </p:oleObj>
              </mc:Choice>
              <mc:Fallback>
                <p:oleObj name="Document" r:id="rId3" imgW="7389702" imgH="16927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6012" cy="1693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924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question dialog with Yes and No buttons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529555"/>
              </p:ext>
            </p:extLst>
          </p:nvPr>
        </p:nvGraphicFramePr>
        <p:xfrm>
          <a:off x="914400" y="1143000"/>
          <a:ext cx="7315200" cy="177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1" name="Document" r:id="rId3" imgW="7313400" imgH="1783087" progId="Word.Document.12">
                  <p:embed/>
                </p:oleObj>
              </mc:Choice>
              <mc:Fallback>
                <p:oleObj name="Document" r:id="rId3" imgW="7313400" imgH="17830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77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21-14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2667000"/>
            <a:ext cx="3971429" cy="1828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236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question dialog with a warning icon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274558"/>
              </p:ext>
            </p:extLst>
          </p:nvPr>
        </p:nvGraphicFramePr>
        <p:xfrm>
          <a:off x="914400" y="1143000"/>
          <a:ext cx="73152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4" name="Document" r:id="rId3" imgW="7313400" imgH="2264478" progId="Word.Document.12">
                  <p:embed/>
                </p:oleObj>
              </mc:Choice>
              <mc:Fallback>
                <p:oleObj name="Document" r:id="rId3" imgW="7313400" imgH="22644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25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21-14b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3124201"/>
            <a:ext cx="5000001" cy="1857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047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err="1"/>
              <a:t>JOptionPane</a:t>
            </a:r>
            <a:r>
              <a:rPr lang="en-US" dirty="0"/>
              <a:t> return values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932254"/>
              </p:ext>
            </p:extLst>
          </p:nvPr>
        </p:nvGraphicFramePr>
        <p:xfrm>
          <a:off x="914400" y="1219200"/>
          <a:ext cx="7315200" cy="178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8" name="Document" r:id="rId3" imgW="7313400" imgH="1794240" progId="Word.Document.12">
                  <p:embed/>
                </p:oleObj>
              </mc:Choice>
              <mc:Fallback>
                <p:oleObj name="Document" r:id="rId3" imgW="7313400" imgH="17942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178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312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determine which button was selected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210889"/>
              </p:ext>
            </p:extLst>
          </p:nvPr>
        </p:nvGraphicFramePr>
        <p:xfrm>
          <a:off x="914400" y="1219200"/>
          <a:ext cx="73152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2" name="Document" r:id="rId3" imgW="7313400" imgH="4442247" progId="Word.Document.12">
                  <p:embed/>
                </p:oleObj>
              </mc:Choice>
              <mc:Fallback>
                <p:oleObj name="Document" r:id="rId3" imgW="7313400" imgH="44422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37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Product Manager frame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39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0-14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10" y="1143000"/>
            <a:ext cx="7332980" cy="3639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394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dialog box for the Delete button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40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20-14b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6385715" cy="18285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586203"/>
              </p:ext>
            </p:extLst>
          </p:nvPr>
        </p:nvGraphicFramePr>
        <p:xfrm>
          <a:off x="914400" y="3068637"/>
          <a:ext cx="73152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6" name="Document" r:id="rId4" imgW="7313400" imgH="743673" progId="Word.Document.12">
                  <p:embed/>
                </p:oleObj>
              </mc:Choice>
              <mc:Fallback>
                <p:oleObj name="Document" r:id="rId4" imgW="7313400" imgH="7436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3068637"/>
                        <a:ext cx="7315200" cy="74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20-14c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935" y="3733800"/>
            <a:ext cx="4357143" cy="1828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24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494491"/>
              </p:ext>
            </p:extLst>
          </p:nvPr>
        </p:nvGraphicFramePr>
        <p:xfrm>
          <a:off x="914400" y="1143000"/>
          <a:ext cx="7315200" cy="397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0" name="Document" r:id="rId3" imgW="7313400" imgH="3993597" progId="Word.Document.12">
                  <p:embed/>
                </p:oleObj>
              </mc:Choice>
              <mc:Fallback>
                <p:oleObj name="Document" r:id="rId3" imgW="7313400" imgH="39935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973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227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217657"/>
              </p:ext>
            </p:extLst>
          </p:nvPr>
        </p:nvGraphicFramePr>
        <p:xfrm>
          <a:off x="914400" y="1143000"/>
          <a:ext cx="7315200" cy="353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4" name="Document" r:id="rId3" imgW="7313400" imgH="3550704" progId="Word.Document.12">
                  <p:embed/>
                </p:oleObj>
              </mc:Choice>
              <mc:Fallback>
                <p:oleObj name="Document" r:id="rId3" imgW="7313400" imgH="35507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53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80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035309"/>
              </p:ext>
            </p:extLst>
          </p:nvPr>
        </p:nvGraphicFramePr>
        <p:xfrm>
          <a:off x="914400" y="1143000"/>
          <a:ext cx="7315200" cy="504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8" name="Document" r:id="rId3" imgW="7313400" imgH="5065752" progId="Word.Document.12">
                  <p:embed/>
                </p:oleObj>
              </mc:Choice>
              <mc:Fallback>
                <p:oleObj name="Document" r:id="rId3" imgW="7313400" imgH="50657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5040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939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994980"/>
              </p:ext>
            </p:extLst>
          </p:nvPr>
        </p:nvGraphicFramePr>
        <p:xfrm>
          <a:off x="914400" y="1143000"/>
          <a:ext cx="7315200" cy="400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2" name="Document" r:id="rId3" imgW="7313400" imgH="4025978" progId="Word.Document.12">
                  <p:embed/>
                </p:oleObj>
              </mc:Choice>
              <mc:Fallback>
                <p:oleObj name="Document" r:id="rId3" imgW="7313400" imgH="40259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00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13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850861"/>
              </p:ext>
            </p:extLst>
          </p:nvPr>
        </p:nvGraphicFramePr>
        <p:xfrm>
          <a:off x="914400" y="1143000"/>
          <a:ext cx="73152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6" name="Document" r:id="rId3" imgW="7313400" imgH="2603753" progId="Word.Document.12">
                  <p:embed/>
                </p:oleObj>
              </mc:Choice>
              <mc:Fallback>
                <p:oleObj name="Document" r:id="rId3" imgW="7313400" imgH="26037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59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529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718859"/>
              </p:ext>
            </p:extLst>
          </p:nvPr>
        </p:nvGraphicFramePr>
        <p:xfrm>
          <a:off x="914400" y="1219200"/>
          <a:ext cx="7315200" cy="393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0" name="Document" r:id="rId3" imgW="7313400" imgH="3949704" progId="Word.Document.12">
                  <p:embed/>
                </p:oleObj>
              </mc:Choice>
              <mc:Fallback>
                <p:oleObj name="Document" r:id="rId3" imgW="7313400" imgH="39497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93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143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160984"/>
              </p:ext>
            </p:extLst>
          </p:nvPr>
        </p:nvGraphicFramePr>
        <p:xfrm>
          <a:off x="914400" y="1219200"/>
          <a:ext cx="73152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4" name="Document" r:id="rId3" imgW="7313400" imgH="2647287" progId="Word.Document.12">
                  <p:embed/>
                </p:oleObj>
              </mc:Choice>
              <mc:Fallback>
                <p:oleObj name="Document" r:id="rId3" imgW="7313400" imgH="26472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63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48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ProductManagerFrame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C21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149466"/>
              </p:ext>
            </p:extLst>
          </p:nvPr>
        </p:nvGraphicFramePr>
        <p:xfrm>
          <a:off x="914400" y="1139825"/>
          <a:ext cx="7197725" cy="319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8" name="Document" r:id="rId3" imgW="7269491" imgH="3224020" progId="Word.Document.12">
                  <p:embed/>
                </p:oleObj>
              </mc:Choice>
              <mc:Fallback>
                <p:oleObj name="Document" r:id="rId3" imgW="7269491" imgH="32240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197725" cy="319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03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1204</Words>
  <Application>Microsoft Office PowerPoint</Application>
  <PresentationFormat>On-screen Show (4:3)</PresentationFormat>
  <Paragraphs>239</Paragraphs>
  <Slides>48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Slide with title</vt:lpstr>
      <vt:lpstr>Document</vt:lpstr>
      <vt:lpstr>Microsoft Word Document</vt:lpstr>
      <vt:lpstr>PowerPoint Presentation</vt:lpstr>
      <vt:lpstr>Objectives</vt:lpstr>
      <vt:lpstr>Objectives (cont.)</vt:lpstr>
      <vt:lpstr>Common Java GUI libraries</vt:lpstr>
      <vt:lpstr>The Swing inheritance hierarchy</vt:lpstr>
      <vt:lpstr>The package that contains the Swing classes</vt:lpstr>
      <vt:lpstr>A main method that creates and displays a frame</vt:lpstr>
      <vt:lpstr>A method of the JFrame and JPanel objects</vt:lpstr>
      <vt:lpstr>Two buttons in a panel</vt:lpstr>
      <vt:lpstr>JButton object</vt:lpstr>
      <vt:lpstr>The package that contains the events</vt:lpstr>
      <vt:lpstr>Code that adds an event handler to a button</vt:lpstr>
      <vt:lpstr>The package that contains the layout managers</vt:lpstr>
      <vt:lpstr>A FlowLayout with four buttons</vt:lpstr>
      <vt:lpstr>FlowLayout when all components fit on one line</vt:lpstr>
      <vt:lpstr>A constructor of the FlowLayout class</vt:lpstr>
      <vt:lpstr>A method of the BorderLayout class</vt:lpstr>
      <vt:lpstr>A JFrame using a BorderLayout</vt:lpstr>
      <vt:lpstr>JTable terminology</vt:lpstr>
      <vt:lpstr>AbstractTableModel</vt:lpstr>
      <vt:lpstr>The ProductTableModel class</vt:lpstr>
      <vt:lpstr>The ProductTableModel class (cont.)</vt:lpstr>
      <vt:lpstr>The ProductTableModel class (cont.)</vt:lpstr>
      <vt:lpstr>The ProductTableModel class (cont.)</vt:lpstr>
      <vt:lpstr>The JTable class</vt:lpstr>
      <vt:lpstr>ListSelectionModel values</vt:lpstr>
      <vt:lpstr>Code that creates a table</vt:lpstr>
      <vt:lpstr>To add a component to a scroll pane</vt:lpstr>
      <vt:lpstr>The JScrollPane class</vt:lpstr>
      <vt:lpstr>To make the scrollbars always visible</vt:lpstr>
      <vt:lpstr>JOptionPane message types</vt:lpstr>
      <vt:lpstr>To display an information message</vt:lpstr>
      <vt:lpstr>To display an error message</vt:lpstr>
      <vt:lpstr>JOptionPane option types</vt:lpstr>
      <vt:lpstr>A question dialog with Yes and No buttons</vt:lpstr>
      <vt:lpstr>A question dialog with a warning icon</vt:lpstr>
      <vt:lpstr>JOptionPane return values</vt:lpstr>
      <vt:lpstr>How to determine which button was selected</vt:lpstr>
      <vt:lpstr>The Product Manager frame</vt:lpstr>
      <vt:lpstr>The dialog box for the Delete button</vt:lpstr>
      <vt:lpstr>The ProductManagerFrame class</vt:lpstr>
      <vt:lpstr>The ProductManagerFrame class (cont.)</vt:lpstr>
      <vt:lpstr>The ProductManagerFrame class (cont.)</vt:lpstr>
      <vt:lpstr>The ProductManagerFrame class (cont.)</vt:lpstr>
      <vt:lpstr>The ProductManagerFrame class (cont.)</vt:lpstr>
      <vt:lpstr>The ProductManagerFrame class (cont.)</vt:lpstr>
      <vt:lpstr>The ProductManagerFrame class (cont.)</vt:lpstr>
      <vt:lpstr>The ProductManagerFrame class (cont.)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64</cp:revision>
  <dcterms:created xsi:type="dcterms:W3CDTF">2010-11-30T18:46:51Z</dcterms:created>
  <dcterms:modified xsi:type="dcterms:W3CDTF">2015-08-17T18:19:40Z</dcterms:modified>
</cp:coreProperties>
</file>