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9" r:id="rId1"/>
  </p:sldMasterIdLst>
  <p:notesMasterIdLst>
    <p:notesMasterId r:id="rId43"/>
  </p:notesMasterIdLst>
  <p:handoutMasterIdLst>
    <p:handoutMasterId r:id="rId44"/>
  </p:handoutMasterIdLst>
  <p:sldIdLst>
    <p:sldId id="323" r:id="rId2"/>
    <p:sldId id="324" r:id="rId3"/>
    <p:sldId id="325" r:id="rId4"/>
    <p:sldId id="326" r:id="rId5"/>
    <p:sldId id="327" r:id="rId6"/>
    <p:sldId id="328" r:id="rId7"/>
    <p:sldId id="329" r:id="rId8"/>
    <p:sldId id="330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338" r:id="rId17"/>
    <p:sldId id="339" r:id="rId18"/>
    <p:sldId id="340" r:id="rId19"/>
    <p:sldId id="341" r:id="rId20"/>
    <p:sldId id="342" r:id="rId21"/>
    <p:sldId id="343" r:id="rId22"/>
    <p:sldId id="344" r:id="rId23"/>
    <p:sldId id="345" r:id="rId24"/>
    <p:sldId id="346" r:id="rId25"/>
    <p:sldId id="347" r:id="rId26"/>
    <p:sldId id="348" r:id="rId27"/>
    <p:sldId id="349" r:id="rId28"/>
    <p:sldId id="350" r:id="rId29"/>
    <p:sldId id="351" r:id="rId30"/>
    <p:sldId id="352" r:id="rId31"/>
    <p:sldId id="353" r:id="rId32"/>
    <p:sldId id="354" r:id="rId33"/>
    <p:sldId id="355" r:id="rId34"/>
    <p:sldId id="356" r:id="rId35"/>
    <p:sldId id="357" r:id="rId36"/>
    <p:sldId id="358" r:id="rId37"/>
    <p:sldId id="359" r:id="rId38"/>
    <p:sldId id="360" r:id="rId39"/>
    <p:sldId id="361" r:id="rId40"/>
    <p:sldId id="362" r:id="rId41"/>
    <p:sldId id="363" r:id="rId4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86452" autoAdjust="0"/>
  </p:normalViewPr>
  <p:slideViewPr>
    <p:cSldViewPr>
      <p:cViewPr>
        <p:scale>
          <a:sx n="97" d="100"/>
          <a:sy n="97" d="100"/>
        </p:scale>
        <p:origin x="-10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4633A84-D730-4DB1-B585-7559B92CE5D8}" type="datetimeFigureOut">
              <a:rPr lang="en-US"/>
              <a:pPr>
                <a:defRPr/>
              </a:pPr>
              <a:t>8/17/2015</a:t>
            </a:fld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C669EC8-97E7-4C24-A864-1853E75085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85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82C5A2EE-74B4-4329-B2EC-6DFE0575ED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556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685800"/>
            <a:ext cx="7772400" cy="553998"/>
          </a:xfrm>
        </p:spPr>
        <p:txBody>
          <a:bodyPr lIns="0" tIns="0" rIns="0" bIns="0" anchor="t" anchorCtr="0">
            <a:spAutoFit/>
          </a:bodyPr>
          <a:lstStyle>
            <a:lvl1pPr>
              <a:defRPr sz="3600" b="1" i="0" baseline="0">
                <a:solidFill>
                  <a:srgbClr val="0033CC"/>
                </a:solidFill>
              </a:defRPr>
            </a:lvl1pPr>
          </a:lstStyle>
          <a:p>
            <a:r>
              <a:rPr lang="en-US" dirty="0" smtClean="0"/>
              <a:t>Chapter number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smtClean="0">
              <a:latin typeface="Times New Roman"/>
            </a:endParaRPr>
          </a:p>
          <a:p>
            <a:pPr>
              <a:defRPr/>
            </a:pPr>
            <a:r>
              <a:rPr lang="en-US" smtClean="0"/>
              <a:t>Slide </a:t>
            </a:r>
            <a:fld id="{BF5C1183-B085-4070-A402-C03A3F977D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387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85800"/>
            <a:ext cx="7315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600" b="1" i="0" baseline="0">
                <a:solidFill>
                  <a:srgbClr val="0033CC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</a:t>
            </a:r>
            <a:r>
              <a:rPr lang="en-US" smtClean="0"/>
              <a:t>Java with Eclipse, C3</a:t>
            </a:r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© 2015, Mike Murach &amp; Associates, Inc.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/>
          </a:p>
          <a:p>
            <a:pPr algn="r">
              <a:defRPr/>
            </a:pPr>
            <a:r>
              <a:rPr lang="en-US" sz="90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700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2"/>
          </p:nvPr>
        </p:nvSpPr>
        <p:spPr bwMode="auto">
          <a:xfrm>
            <a:off x="762000" y="6248400"/>
            <a:ext cx="19812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900"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 bwMode="auto">
          <a:xfrm>
            <a:off x="2895600" y="6248400"/>
            <a:ext cx="3352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© 2015, Mike Murach &amp; Associates, Inc.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latin typeface="Arial Narrow" pitchFamily="34" charset="0"/>
              </a:defRPr>
            </a:lvl1pPr>
          </a:lstStyle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/>
              <a:t>Slide </a:t>
            </a:r>
            <a:fld id="{BF5C1183-B085-4070-A402-C03A3F977D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package" Target="../embeddings/Microsoft_Word_Document1.doc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emf"/><Relationship Id="rId4" Type="http://schemas.openxmlformats.org/officeDocument/2006/relationships/package" Target="../embeddings/Microsoft_Word_Document2.doc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emf"/><Relationship Id="rId4" Type="http://schemas.openxmlformats.org/officeDocument/2006/relationships/package" Target="../embeddings/Microsoft_Word_Document3.doc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4.emf"/><Relationship Id="rId4" Type="http://schemas.openxmlformats.org/officeDocument/2006/relationships/package" Target="../embeddings/Microsoft_Word_Document4.doc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Word_Document5.doc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6.emf"/><Relationship Id="rId4" Type="http://schemas.openxmlformats.org/officeDocument/2006/relationships/package" Target="../embeddings/Microsoft_Word_Document6.doc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7.emf"/><Relationship Id="rId4" Type="http://schemas.openxmlformats.org/officeDocument/2006/relationships/package" Target="../embeddings/Microsoft_Word_Document7.doc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8.emf"/><Relationship Id="rId4" Type="http://schemas.openxmlformats.org/officeDocument/2006/relationships/package" Target="../embeddings/Microsoft_Word_Document8.docx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0.emf"/><Relationship Id="rId4" Type="http://schemas.openxmlformats.org/officeDocument/2006/relationships/package" Target="../embeddings/Microsoft_Word_Document9.doc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1.emf"/><Relationship Id="rId4" Type="http://schemas.openxmlformats.org/officeDocument/2006/relationships/package" Target="../embeddings/Microsoft_Word_Document10.doc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2.emf"/><Relationship Id="rId4" Type="http://schemas.openxmlformats.org/officeDocument/2006/relationships/package" Target="../embeddings/Microsoft_Word_Document11.docx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3.emf"/><Relationship Id="rId4" Type="http://schemas.openxmlformats.org/officeDocument/2006/relationships/package" Target="../embeddings/Microsoft_Word_Document12.doc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4.emf"/><Relationship Id="rId4" Type="http://schemas.openxmlformats.org/officeDocument/2006/relationships/package" Target="../embeddings/Microsoft_Word_Document13.docx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5.emf"/><Relationship Id="rId4" Type="http://schemas.openxmlformats.org/officeDocument/2006/relationships/package" Target="../embeddings/Microsoft_Word_Document14.docx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16.emf"/><Relationship Id="rId4" Type="http://schemas.openxmlformats.org/officeDocument/2006/relationships/package" Target="../embeddings/Microsoft_Word_Document15.docx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17.emf"/><Relationship Id="rId4" Type="http://schemas.openxmlformats.org/officeDocument/2006/relationships/package" Target="../embeddings/Microsoft_Word_Document16.docx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18.emf"/><Relationship Id="rId4" Type="http://schemas.openxmlformats.org/officeDocument/2006/relationships/package" Target="../embeddings/Microsoft_Word_Document17.docx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19.emf"/><Relationship Id="rId4" Type="http://schemas.openxmlformats.org/officeDocument/2006/relationships/package" Target="../embeddings/Microsoft_Word_Document18.docx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20.emf"/><Relationship Id="rId4" Type="http://schemas.openxmlformats.org/officeDocument/2006/relationships/package" Target="../embeddings/Microsoft_Word_Document19.docx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21.emf"/><Relationship Id="rId4" Type="http://schemas.openxmlformats.org/officeDocument/2006/relationships/package" Target="../embeddings/Microsoft_Word_Document20.docx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22.emf"/><Relationship Id="rId4" Type="http://schemas.openxmlformats.org/officeDocument/2006/relationships/package" Target="../embeddings/Microsoft_Word_Document21.docx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23.emf"/><Relationship Id="rId4" Type="http://schemas.openxmlformats.org/officeDocument/2006/relationships/package" Target="../embeddings/Microsoft_Word_Document22.docx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24.emf"/><Relationship Id="rId4" Type="http://schemas.openxmlformats.org/officeDocument/2006/relationships/package" Target="../embeddings/Microsoft_Word_Document23.docx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25.emf"/><Relationship Id="rId4" Type="http://schemas.openxmlformats.org/officeDocument/2006/relationships/package" Target="../embeddings/Microsoft_Word_Document24.docx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26.emf"/><Relationship Id="rId4" Type="http://schemas.openxmlformats.org/officeDocument/2006/relationships/package" Target="../embeddings/Microsoft_Word_Document25.docx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27.emf"/><Relationship Id="rId4" Type="http://schemas.openxmlformats.org/officeDocument/2006/relationships/package" Target="../embeddings/Microsoft_Word_Document26.docx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28.emf"/><Relationship Id="rId4" Type="http://schemas.openxmlformats.org/officeDocument/2006/relationships/package" Target="../embeddings/Microsoft_Word_Document27.docx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29.emf"/><Relationship Id="rId4" Type="http://schemas.openxmlformats.org/officeDocument/2006/relationships/package" Target="../embeddings/Microsoft_Word_Document28.docx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30.emf"/><Relationship Id="rId4" Type="http://schemas.openxmlformats.org/officeDocument/2006/relationships/package" Target="../embeddings/Microsoft_Word_Document29.docx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31.emf"/><Relationship Id="rId4" Type="http://schemas.openxmlformats.org/officeDocument/2006/relationships/package" Target="../embeddings/Microsoft_Word_Document30.docx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5" Type="http://schemas.openxmlformats.org/officeDocument/2006/relationships/image" Target="../media/image32.emf"/><Relationship Id="rId4" Type="http://schemas.openxmlformats.org/officeDocument/2006/relationships/package" Target="../embeddings/Microsoft_Word_Document31.docx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5" Type="http://schemas.openxmlformats.org/officeDocument/2006/relationships/image" Target="../media/image33.emf"/><Relationship Id="rId4" Type="http://schemas.openxmlformats.org/officeDocument/2006/relationships/package" Target="../embeddings/Microsoft_Word_Document32.docx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34.emf"/><Relationship Id="rId4" Type="http://schemas.openxmlformats.org/officeDocument/2006/relationships/package" Target="../embeddings/Microsoft_Word_Document33.docx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5" Type="http://schemas.openxmlformats.org/officeDocument/2006/relationships/image" Target="../media/image35.emf"/><Relationship Id="rId4" Type="http://schemas.openxmlformats.org/officeDocument/2006/relationships/package" Target="../embeddings/Microsoft_Word_Document34.docx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5" Type="http://schemas.openxmlformats.org/officeDocument/2006/relationships/image" Target="../media/image36.emf"/><Relationship Id="rId4" Type="http://schemas.openxmlformats.org/officeDocument/2006/relationships/package" Target="../embeddings/Microsoft_Word_Document35.docx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5" Type="http://schemas.openxmlformats.org/officeDocument/2006/relationships/image" Target="../media/image37.emf"/><Relationship Id="rId4" Type="http://schemas.openxmlformats.org/officeDocument/2006/relationships/package" Target="../embeddings/Microsoft_Word_Document36.docx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5" Type="http://schemas.openxmlformats.org/officeDocument/2006/relationships/image" Target="../media/image38.emf"/><Relationship Id="rId4" Type="http://schemas.openxmlformats.org/officeDocument/2006/relationships/package" Target="../embeddings/Microsoft_Word_Document37.docx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5" Type="http://schemas.openxmlformats.org/officeDocument/2006/relationships/image" Target="../media/image39.emf"/><Relationship Id="rId4" Type="http://schemas.openxmlformats.org/officeDocument/2006/relationships/package" Target="../embeddings/Microsoft_Word_Document38.docx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5" Type="http://schemas.openxmlformats.org/officeDocument/2006/relationships/image" Target="../media/image40.emf"/><Relationship Id="rId4" Type="http://schemas.openxmlformats.org/officeDocument/2006/relationships/package" Target="../embeddings/Microsoft_Word_Document39.docx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5" Type="http://schemas.openxmlformats.org/officeDocument/2006/relationships/image" Target="../media/image41.emf"/><Relationship Id="rId4" Type="http://schemas.openxmlformats.org/officeDocument/2006/relationships/package" Target="../embeddings/Microsoft_Word_Document40.doc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</a:t>
            </a:r>
            <a:r>
              <a:rPr lang="en-US" dirty="0"/>
              <a:t>3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smtClean="0">
              <a:latin typeface="Times New Roman"/>
            </a:endParaRPr>
          </a:p>
          <a:p>
            <a:pPr>
              <a:defRPr/>
            </a:pPr>
            <a:r>
              <a:rPr lang="en-US" smtClean="0"/>
              <a:t>Slide </a:t>
            </a:r>
            <a:fld id="{BF5C1183-B085-4070-A402-C03A3F977D3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0755760"/>
              </p:ext>
            </p:extLst>
          </p:nvPr>
        </p:nvGraphicFramePr>
        <p:xfrm>
          <a:off x="914400" y="1905000"/>
          <a:ext cx="7315200" cy="191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Document" r:id="rId4" imgW="7313400" imgH="1925202" progId="Word.Document.12">
                  <p:embed/>
                </p:oleObj>
              </mc:Choice>
              <mc:Fallback>
                <p:oleObj name="Document" r:id="rId4" imgW="7313400" imgH="192520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905000"/>
                        <a:ext cx="7315200" cy="1914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495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1968677"/>
              </p:ext>
            </p:extLst>
          </p:nvPr>
        </p:nvGraphicFramePr>
        <p:xfrm>
          <a:off x="914400" y="1143000"/>
          <a:ext cx="7315200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8" name="Document" r:id="rId4" imgW="7313400" imgH="3446366" progId="Word.Document.12">
                  <p:embed/>
                </p:oleObj>
              </mc:Choice>
              <mc:Fallback>
                <p:oleObj name="Document" r:id="rId4" imgW="7313400" imgH="344636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342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556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0851383"/>
              </p:ext>
            </p:extLst>
          </p:nvPr>
        </p:nvGraphicFramePr>
        <p:xfrm>
          <a:off x="914400" y="1143000"/>
          <a:ext cx="7467600" cy="315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2" name="Document" r:id="rId4" imgW="7456285" imgH="3172571" progId="Word.Document.12">
                  <p:embed/>
                </p:oleObj>
              </mc:Choice>
              <mc:Fallback>
                <p:oleObj name="Document" r:id="rId4" imgW="7456285" imgH="317257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467600" cy="3157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595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Objectives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8703265"/>
              </p:ext>
            </p:extLst>
          </p:nvPr>
        </p:nvGraphicFramePr>
        <p:xfrm>
          <a:off x="914400" y="1143000"/>
          <a:ext cx="7467600" cy="312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6" name="Document" r:id="rId4" imgW="7456285" imgH="3139831" progId="Word.Document.12">
                  <p:embed/>
                </p:oleObj>
              </mc:Choice>
              <mc:Fallback>
                <p:oleObj name="Document" r:id="rId4" imgW="7456285" imgH="313983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467600" cy="312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0363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Common packages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7942718"/>
              </p:ext>
            </p:extLst>
          </p:nvPr>
        </p:nvGraphicFramePr>
        <p:xfrm>
          <a:off x="914400" y="1143000"/>
          <a:ext cx="7315200" cy="311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0" name="Document" r:id="rId4" imgW="7313400" imgH="3129037" progId="Word.Document.12">
                  <p:embed/>
                </p:oleObj>
              </mc:Choice>
              <mc:Fallback>
                <p:oleObj name="Document" r:id="rId4" imgW="7313400" imgH="312903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311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551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syntax of the import statement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2903503"/>
              </p:ext>
            </p:extLst>
          </p:nvPr>
        </p:nvGraphicFramePr>
        <p:xfrm>
          <a:off x="914400" y="1066800"/>
          <a:ext cx="7315200" cy="487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4" name="Document" r:id="rId4" imgW="7313400" imgH="4901691" progId="Word.Document.12">
                  <p:embed/>
                </p:oleObj>
              </mc:Choice>
              <mc:Fallback>
                <p:oleObj name="Document" r:id="rId4" imgW="7313400" imgH="490169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066800"/>
                        <a:ext cx="7315200" cy="4876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768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How to create an object from a class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2085832"/>
              </p:ext>
            </p:extLst>
          </p:nvPr>
        </p:nvGraphicFramePr>
        <p:xfrm>
          <a:off x="914400" y="1066800"/>
          <a:ext cx="7315200" cy="409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8" name="Document" r:id="rId4" imgW="7313400" imgH="4113765" progId="Word.Document.12">
                  <p:embed/>
                </p:oleObj>
              </mc:Choice>
              <mc:Fallback>
                <p:oleObj name="Document" r:id="rId4" imgW="7313400" imgH="411376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066800"/>
                        <a:ext cx="7315200" cy="4092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292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How to call a static method from a class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4559068"/>
              </p:ext>
            </p:extLst>
          </p:nvPr>
        </p:nvGraphicFramePr>
        <p:xfrm>
          <a:off x="914400" y="1143000"/>
          <a:ext cx="7315200" cy="178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2" name="Document" r:id="rId4" imgW="7313400" imgH="1792801" progId="Word.Document.12">
                  <p:embed/>
                </p:oleObj>
              </mc:Choice>
              <mc:Fallback>
                <p:oleObj name="Document" r:id="rId4" imgW="7313400" imgH="179280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1785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4662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documentation for the Scanner class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9</a:t>
            </a:fld>
            <a:endParaRPr lang="en-US" sz="900">
              <a:latin typeface="Arial Narrow" pitchFamily="34" charset="0"/>
            </a:endParaRPr>
          </a:p>
        </p:txBody>
      </p:sp>
      <p:pic>
        <p:nvPicPr>
          <p:cNvPr id="6" name="Picture 5" descr="3-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143000"/>
            <a:ext cx="6248400" cy="5029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498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Scanner class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7721644"/>
              </p:ext>
            </p:extLst>
          </p:nvPr>
        </p:nvGraphicFramePr>
        <p:xfrm>
          <a:off x="914400" y="1219200"/>
          <a:ext cx="7313612" cy="192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6" name="Document" r:id="rId4" imgW="7313400" imgH="1923763" progId="Word.Document.12">
                  <p:embed/>
                </p:oleObj>
              </mc:Choice>
              <mc:Fallback>
                <p:oleObj name="Document" r:id="rId4" imgW="7313400" imgH="192376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3612" cy="1924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4315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How to get a String object for a product code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9466811"/>
              </p:ext>
            </p:extLst>
          </p:nvPr>
        </p:nvGraphicFramePr>
        <p:xfrm>
          <a:off x="914400" y="1143000"/>
          <a:ext cx="7313612" cy="2544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00" name="Document" r:id="rId4" imgW="7313400" imgH="2543310" progId="Word.Document.12">
                  <p:embed/>
                </p:oleObj>
              </mc:Choice>
              <mc:Fallback>
                <p:oleObj name="Document" r:id="rId4" imgW="7313400" imgH="254331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3612" cy="2544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4712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Integer class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2053764"/>
              </p:ext>
            </p:extLst>
          </p:nvPr>
        </p:nvGraphicFramePr>
        <p:xfrm>
          <a:off x="914400" y="1131887"/>
          <a:ext cx="7315200" cy="2220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24" name="Document" r:id="rId4" imgW="7313400" imgH="2231737" progId="Word.Document.12">
                  <p:embed/>
                </p:oleObj>
              </mc:Choice>
              <mc:Fallback>
                <p:oleObj name="Document" r:id="rId4" imgW="7313400" imgH="223173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31887"/>
                        <a:ext cx="7315200" cy="2220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1969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Double class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1862372"/>
              </p:ext>
            </p:extLst>
          </p:nvPr>
        </p:nvGraphicFramePr>
        <p:xfrm>
          <a:off x="914400" y="1143000"/>
          <a:ext cx="7315200" cy="2297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8" name="Document" r:id="rId4" imgW="7313400" imgH="2308371" progId="Word.Document.12">
                  <p:embed/>
                </p:oleObj>
              </mc:Choice>
              <mc:Fallback>
                <p:oleObj name="Document" r:id="rId4" imgW="7313400" imgH="230837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2297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0982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A class that reads an entry from the console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9330201"/>
              </p:ext>
            </p:extLst>
          </p:nvPr>
        </p:nvGraphicFramePr>
        <p:xfrm>
          <a:off x="914400" y="1143000"/>
          <a:ext cx="7466012" cy="5149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2" name="Document" r:id="rId4" imgW="7456285" imgH="5146703" progId="Word.Document.12">
                  <p:embed/>
                </p:oleObj>
              </mc:Choice>
              <mc:Fallback>
                <p:oleObj name="Document" r:id="rId4" imgW="7456285" imgH="514670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466012" cy="5149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763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How to get a double value from the user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4609540"/>
              </p:ext>
            </p:extLst>
          </p:nvPr>
        </p:nvGraphicFramePr>
        <p:xfrm>
          <a:off x="914400" y="1066800"/>
          <a:ext cx="7315200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6" name="Document" r:id="rId4" imgW="7313400" imgH="1684506" progId="Word.Document.12">
                  <p:embed/>
                </p:oleObj>
              </mc:Choice>
              <mc:Fallback>
                <p:oleObj name="Document" r:id="rId4" imgW="7313400" imgH="168450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066800"/>
                        <a:ext cx="7315200" cy="167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9201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console if the user enters 49.50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1917941"/>
              </p:ext>
            </p:extLst>
          </p:nvPr>
        </p:nvGraphicFramePr>
        <p:xfrm>
          <a:off x="842963" y="1160463"/>
          <a:ext cx="7459662" cy="4538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20" name="Document" r:id="rId4" imgW="7459524" imgH="4535791" progId="Word.Document.12">
                  <p:embed/>
                </p:oleObj>
              </mc:Choice>
              <mc:Fallback>
                <p:oleObj name="Document" r:id="rId4" imgW="7459524" imgH="453579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42963" y="1160463"/>
                        <a:ext cx="7459662" cy="4538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453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NumberFormat</a:t>
            </a:r>
            <a:r>
              <a:rPr lang="en-US" dirty="0"/>
              <a:t> class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5688676"/>
              </p:ext>
            </p:extLst>
          </p:nvPr>
        </p:nvGraphicFramePr>
        <p:xfrm>
          <a:off x="914400" y="1143000"/>
          <a:ext cx="7272338" cy="293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4" name="Document" r:id="rId4" imgW="7313400" imgH="2958860" progId="Word.Document.12">
                  <p:embed/>
                </p:oleObj>
              </mc:Choice>
              <mc:Fallback>
                <p:oleObj name="Document" r:id="rId4" imgW="7313400" imgH="295886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272338" cy="2938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462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Three methods of a </a:t>
            </a:r>
            <a:r>
              <a:rPr lang="en-US" dirty="0" err="1"/>
              <a:t>NumberFormat</a:t>
            </a:r>
            <a:r>
              <a:rPr lang="en-US" dirty="0"/>
              <a:t> object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5574932"/>
              </p:ext>
            </p:extLst>
          </p:nvPr>
        </p:nvGraphicFramePr>
        <p:xfrm>
          <a:off x="914400" y="1143000"/>
          <a:ext cx="7315200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8" name="Document" r:id="rId4" imgW="7313400" imgH="1039055" progId="Word.Document.12">
                  <p:embed/>
                </p:oleObj>
              </mc:Choice>
              <mc:Fallback>
                <p:oleObj name="Document" r:id="rId4" imgW="7313400" imgH="103905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1035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164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How to format a number as currency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7636693"/>
              </p:ext>
            </p:extLst>
          </p:nvPr>
        </p:nvGraphicFramePr>
        <p:xfrm>
          <a:off x="914400" y="1143000"/>
          <a:ext cx="7315200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92" name="Document" r:id="rId4" imgW="7313400" imgH="4059078" progId="Word.Document.12">
                  <p:embed/>
                </p:oleObj>
              </mc:Choice>
              <mc:Fallback>
                <p:oleObj name="Document" r:id="rId4" imgW="7313400" imgH="40590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403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7875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5745"/>
            <a:ext cx="7315200" cy="800219"/>
          </a:xfrm>
        </p:spPr>
        <p:txBody>
          <a:bodyPr/>
          <a:lstStyle/>
          <a:p>
            <a:r>
              <a:rPr lang="en-US" dirty="0"/>
              <a:t>How to format a number with one decimal place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843849"/>
              </p:ext>
            </p:extLst>
          </p:nvPr>
        </p:nvGraphicFramePr>
        <p:xfrm>
          <a:off x="914400" y="1447800"/>
          <a:ext cx="7315200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6" name="Document" r:id="rId4" imgW="7313400" imgH="1181169" progId="Word.Document.12">
                  <p:embed/>
                </p:oleObj>
              </mc:Choice>
              <mc:Fallback>
                <p:oleObj name="Document" r:id="rId4" imgW="7313400" imgH="118116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447800"/>
                        <a:ext cx="7315200" cy="1174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622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5746"/>
            <a:ext cx="7315200" cy="800219"/>
          </a:xfrm>
        </p:spPr>
        <p:txBody>
          <a:bodyPr/>
          <a:lstStyle/>
          <a:p>
            <a:r>
              <a:rPr lang="en-US" dirty="0"/>
              <a:t>A class that prints formatted output </a:t>
            </a:r>
            <a:br>
              <a:rPr lang="en-US" dirty="0"/>
            </a:br>
            <a:r>
              <a:rPr lang="en-US" dirty="0"/>
              <a:t>to the console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6807755"/>
              </p:ext>
            </p:extLst>
          </p:nvPr>
        </p:nvGraphicFramePr>
        <p:xfrm>
          <a:off x="914400" y="1447800"/>
          <a:ext cx="7315200" cy="461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40" name="Document" r:id="rId4" imgW="7313400" imgH="4639049" progId="Word.Document.12">
                  <p:embed/>
                </p:oleObj>
              </mc:Choice>
              <mc:Fallback>
                <p:oleObj name="Document" r:id="rId4" imgW="7313400" imgH="463904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447800"/>
                        <a:ext cx="7315200" cy="4614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299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5746"/>
            <a:ext cx="7315200" cy="800219"/>
          </a:xfrm>
        </p:spPr>
        <p:txBody>
          <a:bodyPr/>
          <a:lstStyle/>
          <a:p>
            <a:r>
              <a:rPr lang="en-US" dirty="0"/>
              <a:t>A class that prints formatted output </a:t>
            </a:r>
            <a:br>
              <a:rPr lang="en-US" dirty="0"/>
            </a:br>
            <a:r>
              <a:rPr lang="en-US" dirty="0"/>
              <a:t>to the console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9625330"/>
              </p:ext>
            </p:extLst>
          </p:nvPr>
        </p:nvGraphicFramePr>
        <p:xfrm>
          <a:off x="914400" y="1447800"/>
          <a:ext cx="7315200" cy="436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64" name="Document" r:id="rId4" imgW="7313400" imgH="4387200" progId="Word.Document.12">
                  <p:embed/>
                </p:oleObj>
              </mc:Choice>
              <mc:Fallback>
                <p:oleObj name="Document" r:id="rId4" imgW="7313400" imgH="43872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447800"/>
                        <a:ext cx="7315200" cy="4365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138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console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0423294"/>
              </p:ext>
            </p:extLst>
          </p:nvPr>
        </p:nvGraphicFramePr>
        <p:xfrm>
          <a:off x="838200" y="1143000"/>
          <a:ext cx="7315200" cy="248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8" name="Document" r:id="rId4" imgW="7313400" imgH="2494379" progId="Word.Document.12">
                  <p:embed/>
                </p:oleObj>
              </mc:Choice>
              <mc:Fallback>
                <p:oleObj name="Document" r:id="rId4" imgW="7313400" imgH="249437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38200" y="1143000"/>
                        <a:ext cx="7315200" cy="2482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148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Relational operators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6083951"/>
              </p:ext>
            </p:extLst>
          </p:nvPr>
        </p:nvGraphicFramePr>
        <p:xfrm>
          <a:off x="914400" y="1143000"/>
          <a:ext cx="7391400" cy="2644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2" name="Document" r:id="rId4" imgW="7389702" imgH="2658440" progId="Word.Document.12">
                  <p:embed/>
                </p:oleObj>
              </mc:Choice>
              <mc:Fallback>
                <p:oleObj name="Document" r:id="rId4" imgW="7389702" imgH="265844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91400" cy="2644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0901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Code that uses relational operators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9325870"/>
              </p:ext>
            </p:extLst>
          </p:nvPr>
        </p:nvGraphicFramePr>
        <p:xfrm>
          <a:off x="914400" y="1143000"/>
          <a:ext cx="7315200" cy="246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36" name="Document" r:id="rId4" imgW="7313400" imgH="2472432" progId="Word.Document.12">
                  <p:embed/>
                </p:oleObj>
              </mc:Choice>
              <mc:Fallback>
                <p:oleObj name="Document" r:id="rId4" imgW="7313400" imgH="247243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2460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9031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Two methods of the String class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0817182"/>
              </p:ext>
            </p:extLst>
          </p:nvPr>
        </p:nvGraphicFramePr>
        <p:xfrm>
          <a:off x="914400" y="1143000"/>
          <a:ext cx="7315200" cy="409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60" name="Document" r:id="rId4" imgW="7313400" imgH="4113765" progId="Word.Document.12">
                  <p:embed/>
                </p:oleObj>
              </mc:Choice>
              <mc:Fallback>
                <p:oleObj name="Document" r:id="rId4" imgW="7313400" imgH="411376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4092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9582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syntax of the while loop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6701075"/>
              </p:ext>
            </p:extLst>
          </p:nvPr>
        </p:nvGraphicFramePr>
        <p:xfrm>
          <a:off x="914400" y="1143000"/>
          <a:ext cx="7313612" cy="334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4" name="Document" r:id="rId4" imgW="7313400" imgH="3344548" progId="Word.Document.12">
                  <p:embed/>
                </p:oleObj>
              </mc:Choice>
              <mc:Fallback>
                <p:oleObj name="Document" r:id="rId4" imgW="7313400" imgH="334454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3612" cy="334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756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A loop that prints 1 through 4 to the console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6595062"/>
              </p:ext>
            </p:extLst>
          </p:nvPr>
        </p:nvGraphicFramePr>
        <p:xfrm>
          <a:off x="914400" y="1143000"/>
          <a:ext cx="7313612" cy="290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08" name="Document" r:id="rId4" imgW="7313400" imgH="2904892" progId="Word.Document.12">
                  <p:embed/>
                </p:oleObj>
              </mc:Choice>
              <mc:Fallback>
                <p:oleObj name="Document" r:id="rId4" imgW="7313400" imgH="290489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3612" cy="2906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449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syntax of the if/else statement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2789831"/>
              </p:ext>
            </p:extLst>
          </p:nvPr>
        </p:nvGraphicFramePr>
        <p:xfrm>
          <a:off x="914400" y="1143000"/>
          <a:ext cx="7315200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32" name="Document" r:id="rId4" imgW="7313400" imgH="1028261" progId="Word.Document.12">
                  <p:embed/>
                </p:oleObj>
              </mc:Choice>
              <mc:Fallback>
                <p:oleObj name="Document" r:id="rId4" imgW="7313400" imgH="102826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1022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942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Examples of if/else statements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5119617"/>
              </p:ext>
            </p:extLst>
          </p:nvPr>
        </p:nvGraphicFramePr>
        <p:xfrm>
          <a:off x="914400" y="1143000"/>
          <a:ext cx="7313612" cy="304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56" name="Document" r:id="rId4" imgW="7313400" imgH="3041250" progId="Word.Document.12">
                  <p:embed/>
                </p:oleObj>
              </mc:Choice>
              <mc:Fallback>
                <p:oleObj name="Document" r:id="rId4" imgW="7313400" imgH="304125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3612" cy="3043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610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Examples of if/else statements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9577400"/>
              </p:ext>
            </p:extLst>
          </p:nvPr>
        </p:nvGraphicFramePr>
        <p:xfrm>
          <a:off x="914400" y="1143000"/>
          <a:ext cx="7313612" cy="2674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80" name="Document" r:id="rId4" imgW="7313400" imgH="2673192" progId="Word.Document.12">
                  <p:embed/>
                </p:oleObj>
              </mc:Choice>
              <mc:Fallback>
                <p:oleObj name="Document" r:id="rId4" imgW="7313400" imgH="267319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3612" cy="2674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525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console after two calculations (part 1)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540687"/>
              </p:ext>
            </p:extLst>
          </p:nvPr>
        </p:nvGraphicFramePr>
        <p:xfrm>
          <a:off x="838200" y="1143000"/>
          <a:ext cx="7313612" cy="345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04" name="Document" r:id="rId4" imgW="7313400" imgH="3458599" progId="Word.Document.12">
                  <p:embed/>
                </p:oleObj>
              </mc:Choice>
              <mc:Fallback>
                <p:oleObj name="Document" r:id="rId4" imgW="7313400" imgH="345859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38200" y="1143000"/>
                        <a:ext cx="7313612" cy="3459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05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console after two calculations (part 2)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0652801"/>
              </p:ext>
            </p:extLst>
          </p:nvPr>
        </p:nvGraphicFramePr>
        <p:xfrm>
          <a:off x="838200" y="1219200"/>
          <a:ext cx="7313612" cy="322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28" name="Document" r:id="rId4" imgW="7313400" imgH="3226898" progId="Word.Document.12">
                  <p:embed/>
                </p:oleObj>
              </mc:Choice>
              <mc:Fallback>
                <p:oleObj name="Document" r:id="rId4" imgW="7313400" imgH="322689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38200" y="1219200"/>
                        <a:ext cx="7313612" cy="3228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9730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code for the </a:t>
            </a:r>
            <a:r>
              <a:rPr lang="en-US" dirty="0" err="1"/>
              <a:t>LineItem</a:t>
            </a:r>
            <a:r>
              <a:rPr lang="en-US" dirty="0"/>
              <a:t> application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5450292"/>
              </p:ext>
            </p:extLst>
          </p:nvPr>
        </p:nvGraphicFramePr>
        <p:xfrm>
          <a:off x="914400" y="1219200"/>
          <a:ext cx="7315200" cy="5126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52" name="Document" r:id="rId4" imgW="7313400" imgH="5152820" progId="Word.Document.12">
                  <p:embed/>
                </p:oleObj>
              </mc:Choice>
              <mc:Fallback>
                <p:oleObj name="Document" r:id="rId4" imgW="7313400" imgH="515282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5200" cy="5126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138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code for the </a:t>
            </a:r>
            <a:r>
              <a:rPr lang="en-US" dirty="0" err="1"/>
              <a:t>LineItem</a:t>
            </a:r>
            <a:r>
              <a:rPr lang="en-US" dirty="0"/>
              <a:t> application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869293"/>
              </p:ext>
            </p:extLst>
          </p:nvPr>
        </p:nvGraphicFramePr>
        <p:xfrm>
          <a:off x="914400" y="1219200"/>
          <a:ext cx="7597775" cy="3767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76" name="Document" r:id="rId4" imgW="7650637" imgH="3793558" progId="Word.Document.12">
                  <p:embed/>
                </p:oleObj>
              </mc:Choice>
              <mc:Fallback>
                <p:oleObj name="Document" r:id="rId4" imgW="7650637" imgH="379355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597775" cy="3767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166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code for the </a:t>
            </a:r>
            <a:r>
              <a:rPr lang="en-US" dirty="0" err="1"/>
              <a:t>LineItem</a:t>
            </a:r>
            <a:r>
              <a:rPr lang="en-US" dirty="0"/>
              <a:t> application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4404798"/>
              </p:ext>
            </p:extLst>
          </p:nvPr>
        </p:nvGraphicFramePr>
        <p:xfrm>
          <a:off x="914400" y="1219200"/>
          <a:ext cx="7313612" cy="460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997" name="Document" r:id="rId4" imgW="7313400" imgH="4605589" progId="Word.Document.12">
                  <p:embed/>
                </p:oleObj>
              </mc:Choice>
              <mc:Fallback>
                <p:oleObj name="Document" r:id="rId4" imgW="7313400" imgH="460558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3612" cy="4608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532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console after two calculations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4542250"/>
              </p:ext>
            </p:extLst>
          </p:nvPr>
        </p:nvGraphicFramePr>
        <p:xfrm>
          <a:off x="838200" y="1219200"/>
          <a:ext cx="7313612" cy="437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21" name="Document" r:id="rId4" imgW="7313400" imgH="4375687" progId="Word.Document.12">
                  <p:embed/>
                </p:oleObj>
              </mc:Choice>
              <mc:Fallback>
                <p:oleObj name="Document" r:id="rId4" imgW="7313400" imgH="437568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38200" y="1219200"/>
                        <a:ext cx="7313612" cy="4378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981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Future </a:t>
            </a:r>
            <a:r>
              <a:rPr lang="en-US" dirty="0"/>
              <a:t>Value application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1058654"/>
              </p:ext>
            </p:extLst>
          </p:nvPr>
        </p:nvGraphicFramePr>
        <p:xfrm>
          <a:off x="914400" y="1219200"/>
          <a:ext cx="7313612" cy="414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45" name="Document" r:id="rId4" imgW="7313400" imgH="4145786" progId="Word.Document.12">
                  <p:embed/>
                </p:oleObj>
              </mc:Choice>
              <mc:Fallback>
                <p:oleObj name="Document" r:id="rId4" imgW="7313400" imgH="414578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3612" cy="414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758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799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Future </a:t>
            </a:r>
            <a:r>
              <a:rPr lang="en-US" dirty="0"/>
              <a:t>Value application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8207282"/>
              </p:ext>
            </p:extLst>
          </p:nvPr>
        </p:nvGraphicFramePr>
        <p:xfrm>
          <a:off x="914400" y="1447800"/>
          <a:ext cx="7313612" cy="253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69" name="Document" r:id="rId4" imgW="7313400" imgH="2533596" progId="Word.Document.12">
                  <p:embed/>
                </p:oleObj>
              </mc:Choice>
              <mc:Fallback>
                <p:oleObj name="Document" r:id="rId4" imgW="7313400" imgH="253359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447800"/>
                        <a:ext cx="7313612" cy="2536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3723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799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Future </a:t>
            </a:r>
            <a:r>
              <a:rPr lang="en-US" dirty="0"/>
              <a:t>Value application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40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5731481"/>
              </p:ext>
            </p:extLst>
          </p:nvPr>
        </p:nvGraphicFramePr>
        <p:xfrm>
          <a:off x="914400" y="1447800"/>
          <a:ext cx="7313612" cy="414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3" name="Document" r:id="rId4" imgW="7313400" imgH="4145786" progId="Word.Document.12">
                  <p:embed/>
                </p:oleObj>
              </mc:Choice>
              <mc:Fallback>
                <p:oleObj name="Document" r:id="rId4" imgW="7313400" imgH="414578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447800"/>
                        <a:ext cx="7313612" cy="414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576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799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Future </a:t>
            </a:r>
            <a:r>
              <a:rPr lang="en-US" dirty="0"/>
              <a:t>Value application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41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4398848"/>
              </p:ext>
            </p:extLst>
          </p:nvPr>
        </p:nvGraphicFramePr>
        <p:xfrm>
          <a:off x="914400" y="1524000"/>
          <a:ext cx="7272338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17" name="Document" r:id="rId4" imgW="7313400" imgH="3225459" progId="Word.Document.12">
                  <p:embed/>
                </p:oleObj>
              </mc:Choice>
              <mc:Fallback>
                <p:oleObj name="Document" r:id="rId4" imgW="7313400" imgH="322545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524000"/>
                        <a:ext cx="7272338" cy="320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917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ster slides_with_titles">
  <a:themeElements>
    <a:clrScheme name="Master slid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ster slid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slide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Master slides_with_titles</Template>
  <TotalTime>303</TotalTime>
  <Words>1060</Words>
  <Application>Microsoft Office PowerPoint</Application>
  <PresentationFormat>On-screen Show (4:3)</PresentationFormat>
  <Paragraphs>205</Paragraphs>
  <Slides>41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3" baseType="lpstr">
      <vt:lpstr>Master slides_with_titles</vt:lpstr>
      <vt:lpstr>Document</vt:lpstr>
      <vt:lpstr>Chapter 3</vt:lpstr>
      <vt:lpstr>Objectives</vt:lpstr>
      <vt:lpstr>Objectives</vt:lpstr>
      <vt:lpstr>Objectives (cont.)</vt:lpstr>
      <vt:lpstr>Common packages</vt:lpstr>
      <vt:lpstr>The syntax of the import statement</vt:lpstr>
      <vt:lpstr>How to create an object from a class</vt:lpstr>
      <vt:lpstr>How to call a static method from a class</vt:lpstr>
      <vt:lpstr>The documentation for the Scanner class</vt:lpstr>
      <vt:lpstr>The Scanner class</vt:lpstr>
      <vt:lpstr>How to get a String object for a product code</vt:lpstr>
      <vt:lpstr>The Integer class</vt:lpstr>
      <vt:lpstr>The Double class</vt:lpstr>
      <vt:lpstr>A class that reads an entry from the console</vt:lpstr>
      <vt:lpstr>How to get a double value from the user</vt:lpstr>
      <vt:lpstr>The console if the user enters 49.50</vt:lpstr>
      <vt:lpstr>The NumberFormat class</vt:lpstr>
      <vt:lpstr>Three methods of a NumberFormat object</vt:lpstr>
      <vt:lpstr>How to format a number as currency</vt:lpstr>
      <vt:lpstr>How to format a number with one decimal place</vt:lpstr>
      <vt:lpstr>A class that prints formatted output  to the console</vt:lpstr>
      <vt:lpstr>A class that prints formatted output  to the console (cont.)</vt:lpstr>
      <vt:lpstr>The console</vt:lpstr>
      <vt:lpstr>Relational operators</vt:lpstr>
      <vt:lpstr>Code that uses relational operators</vt:lpstr>
      <vt:lpstr>Two methods of the String class</vt:lpstr>
      <vt:lpstr>The syntax of the while loop</vt:lpstr>
      <vt:lpstr>A loop that prints 1 through 4 to the console</vt:lpstr>
      <vt:lpstr>The syntax of the if/else statement</vt:lpstr>
      <vt:lpstr>Examples of if/else statements</vt:lpstr>
      <vt:lpstr>Examples of if/else statements (cont.)</vt:lpstr>
      <vt:lpstr>The console after two calculations (part 1)</vt:lpstr>
      <vt:lpstr>The console after two calculations (part 2)</vt:lpstr>
      <vt:lpstr>The code for the LineItem application</vt:lpstr>
      <vt:lpstr>The code for the LineItem application (cont.)</vt:lpstr>
      <vt:lpstr>The code for the LineItem application (cont.)</vt:lpstr>
      <vt:lpstr>The console after two calculations</vt:lpstr>
      <vt:lpstr>The Future Value application</vt:lpstr>
      <vt:lpstr>The Future Value application (cont.)</vt:lpstr>
      <vt:lpstr>The Future Value application (cont.)</vt:lpstr>
      <vt:lpstr>The Future Value application (cont.)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Cyndi Martinez</dc:creator>
  <cp:lastModifiedBy>Joel Murach</cp:lastModifiedBy>
  <cp:revision>15</cp:revision>
  <dcterms:created xsi:type="dcterms:W3CDTF">2015-07-30T22:36:46Z</dcterms:created>
  <dcterms:modified xsi:type="dcterms:W3CDTF">2015-08-17T16:35:16Z</dcterms:modified>
</cp:coreProperties>
</file>