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39"/>
  </p:notesMasterIdLst>
  <p:handoutMasterIdLst>
    <p:handoutMasterId r:id="rId40"/>
  </p:handoutMasterIdLst>
  <p:sldIdLst>
    <p:sldId id="323" r:id="rId2"/>
    <p:sldId id="324" r:id="rId3"/>
    <p:sldId id="325" r:id="rId4"/>
    <p:sldId id="326" r:id="rId5"/>
    <p:sldId id="327" r:id="rId6"/>
    <p:sldId id="329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8" r:id="rId16"/>
    <p:sldId id="339" r:id="rId17"/>
    <p:sldId id="340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348" r:id="rId26"/>
    <p:sldId id="349" r:id="rId27"/>
    <p:sldId id="350" r:id="rId28"/>
    <p:sldId id="351" r:id="rId29"/>
    <p:sldId id="352" r:id="rId30"/>
    <p:sldId id="353" r:id="rId31"/>
    <p:sldId id="354" r:id="rId32"/>
    <p:sldId id="355" r:id="rId33"/>
    <p:sldId id="356" r:id="rId34"/>
    <p:sldId id="357" r:id="rId35"/>
    <p:sldId id="358" r:id="rId36"/>
    <p:sldId id="359" r:id="rId37"/>
    <p:sldId id="360" r:id="rId3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52" autoAdjust="0"/>
  </p:normalViewPr>
  <p:slideViewPr>
    <p:cSldViewPr>
      <p:cViewPr>
        <p:scale>
          <a:sx n="97" d="100"/>
          <a:sy n="97" d="100"/>
        </p:scale>
        <p:origin x="-102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8/17/2015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7772400" cy="553998"/>
          </a:xfrm>
        </p:spPr>
        <p:txBody>
          <a:bodyPr lIns="0" tIns="0" rIns="0" bIns="0" anchor="t" anchorCtr="0">
            <a:spAutoFit/>
          </a:bodyPr>
          <a:lstStyle>
            <a:lvl1pPr>
              <a:defRPr sz="3600" b="1" i="0" baseline="0">
                <a:solidFill>
                  <a:srgbClr val="0033CC"/>
                </a:solidFill>
              </a:defRPr>
            </a:lvl1pPr>
          </a:lstStyle>
          <a:p>
            <a:r>
              <a:rPr lang="en-US" dirty="0" smtClean="0"/>
              <a:t>Chapter number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87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85800"/>
            <a:ext cx="7315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600" b="1" i="0" baseline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00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762000" y="6248400"/>
            <a:ext cx="1981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2895600" y="6248400"/>
            <a:ext cx="3352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/>
              <a:t>Slide </a:t>
            </a:r>
            <a:fld id="{BF5C1183-B085-4070-A402-C03A3F977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Word_Document1.doc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2.doc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3.docx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4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Document5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6.doc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Word_Document7.doc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Document8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9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10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11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4.emf"/><Relationship Id="rId4" Type="http://schemas.openxmlformats.org/officeDocument/2006/relationships/package" Target="../embeddings/Microsoft_Word_Document12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5.emf"/><Relationship Id="rId4" Type="http://schemas.openxmlformats.org/officeDocument/2006/relationships/package" Target="../embeddings/Microsoft_Word_Document13.doc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6.emf"/><Relationship Id="rId4" Type="http://schemas.openxmlformats.org/officeDocument/2006/relationships/package" Target="../embeddings/Microsoft_Word_Document14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7.emf"/><Relationship Id="rId4" Type="http://schemas.openxmlformats.org/officeDocument/2006/relationships/package" Target="../embeddings/Microsoft_Word_Document15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8.emf"/><Relationship Id="rId4" Type="http://schemas.openxmlformats.org/officeDocument/2006/relationships/package" Target="../embeddings/Microsoft_Word_Document16.doc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9.emf"/><Relationship Id="rId4" Type="http://schemas.openxmlformats.org/officeDocument/2006/relationships/package" Target="../embeddings/Microsoft_Word_Document17.doc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20.emf"/><Relationship Id="rId4" Type="http://schemas.openxmlformats.org/officeDocument/2006/relationships/package" Target="../embeddings/Microsoft_Word_Document18.docx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1.emf"/><Relationship Id="rId4" Type="http://schemas.openxmlformats.org/officeDocument/2006/relationships/package" Target="../embeddings/Microsoft_Word_Document19.docx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22.emf"/><Relationship Id="rId4" Type="http://schemas.openxmlformats.org/officeDocument/2006/relationships/package" Target="../embeddings/Microsoft_Word_Document20.docx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3.emf"/><Relationship Id="rId4" Type="http://schemas.openxmlformats.org/officeDocument/2006/relationships/package" Target="../embeddings/Microsoft_Word_Document21.docx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4.emf"/><Relationship Id="rId4" Type="http://schemas.openxmlformats.org/officeDocument/2006/relationships/package" Target="../embeddings/Microsoft_Word_Document22.docx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27.emf"/><Relationship Id="rId4" Type="http://schemas.openxmlformats.org/officeDocument/2006/relationships/package" Target="../embeddings/Microsoft_Word_Document25.docx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8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29.emf"/><Relationship Id="rId4" Type="http://schemas.openxmlformats.org/officeDocument/2006/relationships/package" Target="../embeddings/Microsoft_Word_Document27.docx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30.emf"/><Relationship Id="rId4" Type="http://schemas.openxmlformats.org/officeDocument/2006/relationships/package" Target="../embeddings/Microsoft_Word_Document28.docx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31.emf"/><Relationship Id="rId4" Type="http://schemas.openxmlformats.org/officeDocument/2006/relationships/package" Target="../embeddings/Microsoft_Word_Document29.docx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32.emf"/><Relationship Id="rId4" Type="http://schemas.openxmlformats.org/officeDocument/2006/relationships/package" Target="../embeddings/Microsoft_Word_Document30.docx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33.emf"/><Relationship Id="rId4" Type="http://schemas.openxmlformats.org/officeDocument/2006/relationships/package" Target="../embeddings/Microsoft_Word_Document31.docx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34.emf"/><Relationship Id="rId4" Type="http://schemas.openxmlformats.org/officeDocument/2006/relationships/package" Target="../embeddings/Microsoft_Word_Document32.docx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35.emf"/><Relationship Id="rId4" Type="http://schemas.openxmlformats.org/officeDocument/2006/relationships/package" Target="../embeddings/Microsoft_Word_Document33.docx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36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3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</a:t>
            </a:r>
            <a:r>
              <a:rPr lang="en-US" dirty="0"/>
              <a:t>4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8680236"/>
              </p:ext>
            </p:extLst>
          </p:nvPr>
        </p:nvGraphicFramePr>
        <p:xfrm>
          <a:off x="990600" y="2057400"/>
          <a:ext cx="7315200" cy="211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Document" r:id="rId4" imgW="7313400" imgH="2121284" progId="Word.Document.12">
                  <p:embed/>
                </p:oleObj>
              </mc:Choice>
              <mc:Fallback>
                <p:oleObj name="Document" r:id="rId4" imgW="7313400" imgH="212128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0600" y="2057400"/>
                        <a:ext cx="7315200" cy="2111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495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9190588"/>
              </p:ext>
            </p:extLst>
          </p:nvPr>
        </p:nvGraphicFramePr>
        <p:xfrm>
          <a:off x="914400" y="1139825"/>
          <a:ext cx="7315200" cy="374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3" name="Document" r:id="rId4" imgW="7321816" imgH="3743391" progId="Word.Document.12">
                  <p:embed/>
                </p:oleObj>
              </mc:Choice>
              <mc:Fallback>
                <p:oleObj name="Document" r:id="rId4" imgW="7321816" imgH="374339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39825"/>
                        <a:ext cx="7315200" cy="3746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875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Objectives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5826570"/>
              </p:ext>
            </p:extLst>
          </p:nvPr>
        </p:nvGraphicFramePr>
        <p:xfrm>
          <a:off x="914400" y="1143000"/>
          <a:ext cx="7466012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7" name="Document" r:id="rId4" imgW="7464865" imgH="4364289" progId="Word.Document.12">
                  <p:embed/>
                </p:oleObj>
              </mc:Choice>
              <mc:Fallback>
                <p:oleObj name="Document" r:id="rId4" imgW="7464865" imgH="43642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466012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947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class diagram for the Product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6" name="Picture 5" descr="4-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01994"/>
            <a:ext cx="4248677" cy="29397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968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5"/>
            <a:ext cx="7315200" cy="800219"/>
          </a:xfrm>
        </p:spPr>
        <p:txBody>
          <a:bodyPr/>
          <a:lstStyle/>
          <a:p>
            <a:r>
              <a:rPr lang="en-US" dirty="0"/>
              <a:t>The relationship between a class and its objects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95600" y="6172200"/>
            <a:ext cx="3352800" cy="457200"/>
          </a:xfrm>
        </p:spPr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5</a:t>
            </a:fld>
            <a:endParaRPr lang="en-US" sz="900">
              <a:latin typeface="Arial Narrow" pitchFamily="34" charset="0"/>
            </a:endParaRPr>
          </a:p>
        </p:txBody>
      </p:sp>
      <p:pic>
        <p:nvPicPr>
          <p:cNvPr id="6" name="Picture 5" descr="4-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802" y="1443355"/>
            <a:ext cx="7224395" cy="3971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059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5"/>
            <a:ext cx="7315200" cy="800219"/>
          </a:xfrm>
        </p:spPr>
        <p:txBody>
          <a:bodyPr/>
          <a:lstStyle/>
          <a:p>
            <a:r>
              <a:rPr lang="en-US" dirty="0"/>
              <a:t>The code that’s generated for the Product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3593649"/>
              </p:ext>
            </p:extLst>
          </p:nvPr>
        </p:nvGraphicFramePr>
        <p:xfrm>
          <a:off x="914400" y="1447800"/>
          <a:ext cx="7313612" cy="115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91" name="Document" r:id="rId4" imgW="7313400" imgH="1156704" progId="Word.Document.12">
                  <p:embed/>
                </p:oleObj>
              </mc:Choice>
              <mc:Fallback>
                <p:oleObj name="Document" r:id="rId4" imgW="7313400" imgH="115670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13612" cy="1157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532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Product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136258"/>
              </p:ext>
            </p:extLst>
          </p:nvPr>
        </p:nvGraphicFramePr>
        <p:xfrm>
          <a:off x="914400" y="1219200"/>
          <a:ext cx="7313612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5" name="Document" r:id="rId4" imgW="7313400" imgH="4145786" progId="Word.Document.12">
                  <p:embed/>
                </p:oleObj>
              </mc:Choice>
              <mc:Fallback>
                <p:oleObj name="Document" r:id="rId4" imgW="7313400" imgH="414578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3612" cy="414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627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Product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6567417"/>
              </p:ext>
            </p:extLst>
          </p:nvPr>
        </p:nvGraphicFramePr>
        <p:xfrm>
          <a:off x="914400" y="1219200"/>
          <a:ext cx="7313612" cy="414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9" name="Document" r:id="rId4" imgW="7313400" imgH="4143987" progId="Word.Document.12">
                  <p:embed/>
                </p:oleObj>
              </mc:Choice>
              <mc:Fallback>
                <p:oleObj name="Document" r:id="rId4" imgW="7313400" imgH="41439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3612" cy="414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244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Product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0270188"/>
              </p:ext>
            </p:extLst>
          </p:nvPr>
        </p:nvGraphicFramePr>
        <p:xfrm>
          <a:off x="914400" y="1219200"/>
          <a:ext cx="7272338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3" name="Document" r:id="rId4" imgW="7313400" imgH="3912286" progId="Word.Document.12">
                  <p:embed/>
                </p:oleObj>
              </mc:Choice>
              <mc:Fallback>
                <p:oleObj name="Document" r:id="rId4" imgW="7313400" imgH="391228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272338" cy="388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525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syntax for declaring instance variables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015601"/>
              </p:ext>
            </p:extLst>
          </p:nvPr>
        </p:nvGraphicFramePr>
        <p:xfrm>
          <a:off x="914400" y="1219200"/>
          <a:ext cx="7315200" cy="215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8" name="Document" r:id="rId4" imgW="7313400" imgH="2165897" progId="Word.Document.12">
                  <p:embed/>
                </p:oleObj>
              </mc:Choice>
              <mc:Fallback>
                <p:oleObj name="Document" r:id="rId4" imgW="7313400" imgH="21658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215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059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Where you can declare instance variables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8177796"/>
              </p:ext>
            </p:extLst>
          </p:nvPr>
        </p:nvGraphicFramePr>
        <p:xfrm>
          <a:off x="914400" y="1219200"/>
          <a:ext cx="7313612" cy="386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1" name="Document" r:id="rId4" imgW="7313400" imgH="3858319" progId="Word.Document.12">
                  <p:embed/>
                </p:oleObj>
              </mc:Choice>
              <mc:Fallback>
                <p:oleObj name="Document" r:id="rId4" imgW="7313400" imgH="385831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3612" cy="3860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007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syntax for coding constructors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1326929"/>
              </p:ext>
            </p:extLst>
          </p:nvPr>
        </p:nvGraphicFramePr>
        <p:xfrm>
          <a:off x="914400" y="1143000"/>
          <a:ext cx="7577138" cy="299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5" name="Document" r:id="rId4" imgW="7574336" imgH="3008870" progId="Word.Document.12">
                  <p:embed/>
                </p:oleObj>
              </mc:Choice>
              <mc:Fallback>
                <p:oleObj name="Document" r:id="rId4" imgW="7574336" imgH="300887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577138" cy="2994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660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constructor with three parameters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5901020"/>
              </p:ext>
            </p:extLst>
          </p:nvPr>
        </p:nvGraphicFramePr>
        <p:xfrm>
          <a:off x="914400" y="1143000"/>
          <a:ext cx="7313612" cy="334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59" name="Document" r:id="rId4" imgW="7313400" imgH="3344548" progId="Word.Document.12">
                  <p:embed/>
                </p:oleObj>
              </mc:Choice>
              <mc:Fallback>
                <p:oleObj name="Document" r:id="rId4" imgW="7313400" imgH="334454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3612" cy="334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871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syntax for coding a method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3595503"/>
              </p:ext>
            </p:extLst>
          </p:nvPr>
        </p:nvGraphicFramePr>
        <p:xfrm>
          <a:off x="914400" y="1143000"/>
          <a:ext cx="7315200" cy="231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3" name="Document" r:id="rId4" imgW="7313400" imgH="2330318" progId="Word.Document.12">
                  <p:embed/>
                </p:oleObj>
              </mc:Choice>
              <mc:Fallback>
                <p:oleObj name="Document" r:id="rId4" imgW="7313400" imgH="233031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319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914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get method that returns a string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5144305"/>
              </p:ext>
            </p:extLst>
          </p:nvPr>
        </p:nvGraphicFramePr>
        <p:xfrm>
          <a:off x="914400" y="1219200"/>
          <a:ext cx="7313612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7" name="Document" r:id="rId4" imgW="7313400" imgH="3807589" progId="Word.Document.12">
                  <p:embed/>
                </p:oleObj>
              </mc:Choice>
              <mc:Fallback>
                <p:oleObj name="Document" r:id="rId4" imgW="7313400" imgH="38075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3612" cy="381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312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set method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6757714"/>
              </p:ext>
            </p:extLst>
          </p:nvPr>
        </p:nvGraphicFramePr>
        <p:xfrm>
          <a:off x="914400" y="1143000"/>
          <a:ext cx="7313612" cy="185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31" name="Document" r:id="rId4" imgW="7313400" imgH="1850007" progId="Word.Document.12">
                  <p:embed/>
                </p:oleObj>
              </mc:Choice>
              <mc:Fallback>
                <p:oleObj name="Document" r:id="rId4" imgW="7313400" imgH="185000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3612" cy="1851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760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create an object in two statements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0069902"/>
              </p:ext>
            </p:extLst>
          </p:nvPr>
        </p:nvGraphicFramePr>
        <p:xfrm>
          <a:off x="914400" y="1066800"/>
          <a:ext cx="7315200" cy="428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5" name="Document" r:id="rId4" imgW="7313400" imgH="4310566" progId="Word.Document.12">
                  <p:embed/>
                </p:oleObj>
              </mc:Choice>
              <mc:Fallback>
                <p:oleObj name="Document" r:id="rId4" imgW="7313400" imgH="431056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15200" cy="4287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314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syntax for calling a method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7542021"/>
              </p:ext>
            </p:extLst>
          </p:nvPr>
        </p:nvGraphicFramePr>
        <p:xfrm>
          <a:off x="914400" y="1143000"/>
          <a:ext cx="7313612" cy="37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79" name="Document" r:id="rId4" imgW="7313400" imgH="3712606" progId="Word.Document.12">
                  <p:embed/>
                </p:oleObj>
              </mc:Choice>
              <mc:Fallback>
                <p:oleObj name="Document" r:id="rId4" imgW="7313400" imgH="371260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3612" cy="3714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481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6"/>
            <a:ext cx="7315200" cy="800219"/>
          </a:xfrm>
        </p:spPr>
        <p:txBody>
          <a:bodyPr/>
          <a:lstStyle/>
          <a:p>
            <a:r>
              <a:rPr lang="en-US" dirty="0"/>
              <a:t>A statement that sends no arguments </a:t>
            </a:r>
            <a:br>
              <a:rPr lang="en-US" dirty="0"/>
            </a:br>
            <a:r>
              <a:rPr lang="en-US" dirty="0"/>
              <a:t>and returns a String object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2502301"/>
              </p:ext>
            </p:extLst>
          </p:nvPr>
        </p:nvGraphicFramePr>
        <p:xfrm>
          <a:off x="914400" y="1371600"/>
          <a:ext cx="7313612" cy="139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03" name="Document" r:id="rId4" imgW="7313400" imgH="1394521" progId="Word.Document.12">
                  <p:embed/>
                </p:oleObj>
              </mc:Choice>
              <mc:Fallback>
                <p:oleObj name="Document" r:id="rId4" imgW="7313400" imgH="139452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371600"/>
                        <a:ext cx="7313612" cy="1395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124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ProductDB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6040851"/>
              </p:ext>
            </p:extLst>
          </p:nvPr>
        </p:nvGraphicFramePr>
        <p:xfrm>
          <a:off x="914400" y="1219200"/>
          <a:ext cx="7313612" cy="207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7" name="Document" r:id="rId4" imgW="7313400" imgH="2075231" progId="Word.Document.12">
                  <p:embed/>
                </p:oleObj>
              </mc:Choice>
              <mc:Fallback>
                <p:oleObj name="Document" r:id="rId4" imgW="7313400" imgH="20752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3612" cy="207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390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ProductDB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3201542"/>
              </p:ext>
            </p:extLst>
          </p:nvPr>
        </p:nvGraphicFramePr>
        <p:xfrm>
          <a:off x="914400" y="1219200"/>
          <a:ext cx="7313612" cy="460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51" name="Document" r:id="rId4" imgW="7313400" imgH="4605589" progId="Word.Document.12">
                  <p:embed/>
                </p:oleObj>
              </mc:Choice>
              <mc:Fallback>
                <p:oleObj name="Document" r:id="rId4" imgW="7313400" imgH="46055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3612" cy="460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139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code static methods and fields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1106941"/>
              </p:ext>
            </p:extLst>
          </p:nvPr>
        </p:nvGraphicFramePr>
        <p:xfrm>
          <a:off x="914400" y="1219200"/>
          <a:ext cx="7313612" cy="345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75" name="Document" r:id="rId4" imgW="7313400" imgH="3455361" progId="Word.Document.12">
                  <p:embed/>
                </p:oleObj>
              </mc:Choice>
              <mc:Fallback>
                <p:oleObj name="Document" r:id="rId4" imgW="7313400" imgH="345536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3612" cy="3457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967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to call static methods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2231888"/>
              </p:ext>
            </p:extLst>
          </p:nvPr>
        </p:nvGraphicFramePr>
        <p:xfrm>
          <a:off x="914400" y="1143000"/>
          <a:ext cx="7313612" cy="336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99" name="Document" r:id="rId4" imgW="7313400" imgH="3360378" progId="Word.Document.12">
                  <p:embed/>
                </p:oleObj>
              </mc:Choice>
              <mc:Fallback>
                <p:oleObj name="Document" r:id="rId4" imgW="7313400" imgH="33603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3612" cy="336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972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console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0618205"/>
              </p:ext>
            </p:extLst>
          </p:nvPr>
        </p:nvGraphicFramePr>
        <p:xfrm>
          <a:off x="838200" y="1143000"/>
          <a:ext cx="7459662" cy="317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3" name="Document" r:id="rId4" imgW="7459524" imgH="3168254" progId="Word.Document.12">
                  <p:embed/>
                </p:oleObj>
              </mc:Choice>
              <mc:Fallback>
                <p:oleObj name="Document" r:id="rId4" imgW="7459524" imgH="31682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1143000"/>
                        <a:ext cx="7459662" cy="3170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079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ProductApp</a:t>
            </a:r>
            <a:r>
              <a:rPr lang="en-US" dirty="0"/>
              <a:t>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8925008"/>
              </p:ext>
            </p:extLst>
          </p:nvPr>
        </p:nvGraphicFramePr>
        <p:xfrm>
          <a:off x="914400" y="1219200"/>
          <a:ext cx="7313612" cy="365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48" name="Document" r:id="rId3" imgW="7313400" imgH="3655401" progId="Word.Document.12">
                  <p:embed/>
                </p:oleObj>
              </mc:Choice>
              <mc:Fallback>
                <p:oleObj name="Document" r:id="rId3" imgW="7313400" imgH="365540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3612" cy="3659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409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ProductApp</a:t>
            </a:r>
            <a:r>
              <a:rPr lang="en-US" dirty="0"/>
              <a:t>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0571100"/>
              </p:ext>
            </p:extLst>
          </p:nvPr>
        </p:nvGraphicFramePr>
        <p:xfrm>
          <a:off x="914400" y="1219200"/>
          <a:ext cx="7423150" cy="403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71" name="Document" r:id="rId3" imgW="7498035" imgH="4068072" progId="Word.Document.12">
                  <p:embed/>
                </p:oleObj>
              </mc:Choice>
              <mc:Fallback>
                <p:oleObj name="Document" r:id="rId3" imgW="7498035" imgH="406807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423150" cy="4030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722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assignment statements work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7112236"/>
              </p:ext>
            </p:extLst>
          </p:nvPr>
        </p:nvGraphicFramePr>
        <p:xfrm>
          <a:off x="914400" y="1143000"/>
          <a:ext cx="7313612" cy="197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95" name="Document" r:id="rId4" imgW="7313400" imgH="1978450" progId="Word.Document.12">
                  <p:embed/>
                </p:oleObj>
              </mc:Choice>
              <mc:Fallback>
                <p:oleObj name="Document" r:id="rId4" imgW="7313400" imgH="197845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3612" cy="1979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059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parameters work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8614220"/>
              </p:ext>
            </p:extLst>
          </p:nvPr>
        </p:nvGraphicFramePr>
        <p:xfrm>
          <a:off x="914400" y="1143000"/>
          <a:ext cx="7315200" cy="3973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19" name="Document" r:id="rId3" imgW="7313400" imgH="3991798" progId="Word.Document.12">
                  <p:embed/>
                </p:oleObj>
              </mc:Choice>
              <mc:Fallback>
                <p:oleObj name="Document" r:id="rId3" imgW="7313400" imgH="399179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3973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493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How method calls work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7538138"/>
              </p:ext>
            </p:extLst>
          </p:nvPr>
        </p:nvGraphicFramePr>
        <p:xfrm>
          <a:off x="914400" y="1143000"/>
          <a:ext cx="7313612" cy="189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3" name="Document" r:id="rId4" imgW="7313400" imgH="1891022" progId="Word.Document.12">
                  <p:embed/>
                </p:oleObj>
              </mc:Choice>
              <mc:Fallback>
                <p:oleObj name="Document" r:id="rId4" imgW="7313400" imgH="189102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3612" cy="1893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207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signature that has one parameter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4115440"/>
              </p:ext>
            </p:extLst>
          </p:nvPr>
        </p:nvGraphicFramePr>
        <p:xfrm>
          <a:off x="914400" y="1143000"/>
          <a:ext cx="7315200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67" name="Document" r:id="rId4" imgW="7313400" imgH="4387200" progId="Word.Document.12">
                  <p:embed/>
                </p:oleObj>
              </mc:Choice>
              <mc:Fallback>
                <p:oleObj name="Document" r:id="rId4" imgW="7313400" imgH="43872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854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Code that calls the </a:t>
            </a:r>
            <a:r>
              <a:rPr lang="en-US" dirty="0" err="1"/>
              <a:t>printToConsole</a:t>
            </a:r>
            <a:r>
              <a:rPr lang="en-US" dirty="0"/>
              <a:t> method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9319876"/>
              </p:ext>
            </p:extLst>
          </p:nvPr>
        </p:nvGraphicFramePr>
        <p:xfrm>
          <a:off x="914400" y="1143000"/>
          <a:ext cx="7315200" cy="314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91" name="Document" r:id="rId4" imgW="7313400" imgH="3161778" progId="Word.Document.12">
                  <p:embed/>
                </p:oleObj>
              </mc:Choice>
              <mc:Fallback>
                <p:oleObj name="Document" r:id="rId4" imgW="7313400" imgH="31617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314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381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6"/>
            <a:ext cx="7315200" cy="800219"/>
          </a:xfrm>
        </p:spPr>
        <p:txBody>
          <a:bodyPr/>
          <a:lstStyle/>
          <a:p>
            <a:r>
              <a:rPr lang="en-US" dirty="0"/>
              <a:t>How to refer to instance variables </a:t>
            </a:r>
            <a:br>
              <a:rPr lang="en-US" dirty="0"/>
            </a:br>
            <a:r>
              <a:rPr lang="en-US" dirty="0"/>
              <a:t>of the current object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2453400"/>
              </p:ext>
            </p:extLst>
          </p:nvPr>
        </p:nvGraphicFramePr>
        <p:xfrm>
          <a:off x="914400" y="1295400"/>
          <a:ext cx="7315200" cy="250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15" name="Document" r:id="rId4" imgW="7313400" imgH="2514527" progId="Word.Document.12">
                  <p:embed/>
                </p:oleObj>
              </mc:Choice>
              <mc:Fallback>
                <p:oleObj name="Document" r:id="rId4" imgW="7313400" imgH="251452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95400"/>
                        <a:ext cx="7315200" cy="2503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137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6"/>
            <a:ext cx="7315200" cy="800219"/>
          </a:xfrm>
        </p:spPr>
        <p:txBody>
          <a:bodyPr/>
          <a:lstStyle/>
          <a:p>
            <a:r>
              <a:rPr lang="en-US" dirty="0"/>
              <a:t>How to call a constructor </a:t>
            </a:r>
            <a:br>
              <a:rPr lang="en-US" dirty="0"/>
            </a:br>
            <a:r>
              <a:rPr lang="en-US" dirty="0"/>
              <a:t>of the current object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5107541"/>
              </p:ext>
            </p:extLst>
          </p:nvPr>
        </p:nvGraphicFramePr>
        <p:xfrm>
          <a:off x="914400" y="1295400"/>
          <a:ext cx="7445375" cy="231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39" name="Document" r:id="rId4" imgW="7444048" imgH="2330318" progId="Word.Document.12">
                  <p:embed/>
                </p:oleObj>
              </mc:Choice>
              <mc:Fallback>
                <p:oleObj name="Document" r:id="rId4" imgW="7444048" imgH="233031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95400"/>
                        <a:ext cx="7445375" cy="2319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854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6"/>
            <a:ext cx="7315200" cy="800219"/>
          </a:xfrm>
        </p:spPr>
        <p:txBody>
          <a:bodyPr/>
          <a:lstStyle/>
          <a:p>
            <a:r>
              <a:rPr lang="en-US" dirty="0"/>
              <a:t>How to call a method </a:t>
            </a:r>
            <a:br>
              <a:rPr lang="en-US" dirty="0"/>
            </a:br>
            <a:r>
              <a:rPr lang="en-US" dirty="0"/>
              <a:t>of the current object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3942234"/>
              </p:ext>
            </p:extLst>
          </p:nvPr>
        </p:nvGraphicFramePr>
        <p:xfrm>
          <a:off x="914400" y="1295400"/>
          <a:ext cx="7313612" cy="258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63" name="Document" r:id="rId4" imgW="7313400" imgH="2581447" progId="Word.Document.12">
                  <p:embed/>
                </p:oleObj>
              </mc:Choice>
              <mc:Fallback>
                <p:oleObj name="Document" r:id="rId4" imgW="7313400" imgH="258144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95400"/>
                        <a:ext cx="7313612" cy="258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689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6"/>
            <a:ext cx="7315200" cy="800219"/>
          </a:xfrm>
        </p:spPr>
        <p:txBody>
          <a:bodyPr/>
          <a:lstStyle/>
          <a:p>
            <a:r>
              <a:rPr lang="en-US" dirty="0"/>
              <a:t>How to pass the current object </a:t>
            </a:r>
            <a:br>
              <a:rPr lang="en-US" dirty="0"/>
            </a:br>
            <a:r>
              <a:rPr lang="en-US" dirty="0"/>
              <a:t>to a method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6409919"/>
              </p:ext>
            </p:extLst>
          </p:nvPr>
        </p:nvGraphicFramePr>
        <p:xfrm>
          <a:off x="914400" y="1295400"/>
          <a:ext cx="7313612" cy="166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87" name="Document" r:id="rId4" imgW="7313400" imgH="1662560" progId="Word.Document.12">
                  <p:embed/>
                </p:oleObj>
              </mc:Choice>
              <mc:Fallback>
                <p:oleObj name="Document" r:id="rId4" imgW="7313400" imgH="16625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95400"/>
                        <a:ext cx="7313612" cy="166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41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Product class with overloading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95600" y="6248400"/>
            <a:ext cx="3352800" cy="457200"/>
          </a:xfrm>
        </p:spPr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8683758"/>
              </p:ext>
            </p:extLst>
          </p:nvPr>
        </p:nvGraphicFramePr>
        <p:xfrm>
          <a:off x="914400" y="1219200"/>
          <a:ext cx="7313612" cy="406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11" name="Document" r:id="rId3" imgW="7313400" imgH="4055120" progId="Word.Document.12">
                  <p:embed/>
                </p:oleObj>
              </mc:Choice>
              <mc:Fallback>
                <p:oleObj name="Document" r:id="rId3" imgW="7313400" imgH="40551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3612" cy="4060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048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Product class with overloading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163161"/>
              </p:ext>
            </p:extLst>
          </p:nvPr>
        </p:nvGraphicFramePr>
        <p:xfrm>
          <a:off x="914400" y="1219200"/>
          <a:ext cx="7313612" cy="285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35" name="Document" r:id="rId3" imgW="7313400" imgH="2847687" progId="Word.Document.12">
                  <p:embed/>
                </p:oleObj>
              </mc:Choice>
              <mc:Fallback>
                <p:oleObj name="Document" r:id="rId3" imgW="7313400" imgH="28476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3612" cy="2852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059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 slides_with_titles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Master slides_with_titles</Template>
  <TotalTime>426</TotalTime>
  <Words>933</Words>
  <Application>Microsoft Office PowerPoint</Application>
  <PresentationFormat>On-screen Show (4:3)</PresentationFormat>
  <Paragraphs>185</Paragraphs>
  <Slides>37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Master slides_with_titles</vt:lpstr>
      <vt:lpstr>Document</vt:lpstr>
      <vt:lpstr>Microsoft Word Document</vt:lpstr>
      <vt:lpstr>Chapter 4</vt:lpstr>
      <vt:lpstr>Objectives</vt:lpstr>
      <vt:lpstr>Objectives (cont.)</vt:lpstr>
      <vt:lpstr>A class diagram for the Product class</vt:lpstr>
      <vt:lpstr>The relationship between a class and its objects</vt:lpstr>
      <vt:lpstr>The code that’s generated for the Product class</vt:lpstr>
      <vt:lpstr>The Product class</vt:lpstr>
      <vt:lpstr>The Product class (cont.)</vt:lpstr>
      <vt:lpstr>The Product class (cont.)</vt:lpstr>
      <vt:lpstr>The syntax for declaring instance variables</vt:lpstr>
      <vt:lpstr>Where you can declare instance variables</vt:lpstr>
      <vt:lpstr>The syntax for coding constructors</vt:lpstr>
      <vt:lpstr>A constructor with three parameters</vt:lpstr>
      <vt:lpstr>The syntax for coding a method</vt:lpstr>
      <vt:lpstr>A get method that returns a string</vt:lpstr>
      <vt:lpstr>A set method</vt:lpstr>
      <vt:lpstr>How to create an object in two statements</vt:lpstr>
      <vt:lpstr>The syntax for calling a method</vt:lpstr>
      <vt:lpstr>A statement that sends no arguments  and returns a String object</vt:lpstr>
      <vt:lpstr>The ProductDB class</vt:lpstr>
      <vt:lpstr>The ProductDB class (cont.)</vt:lpstr>
      <vt:lpstr>How to code static methods and fields</vt:lpstr>
      <vt:lpstr>How to call static methods</vt:lpstr>
      <vt:lpstr>The console</vt:lpstr>
      <vt:lpstr>The ProductApp class</vt:lpstr>
      <vt:lpstr>The ProductApp class (cont.)</vt:lpstr>
      <vt:lpstr>How assignment statements work</vt:lpstr>
      <vt:lpstr>How parameters work</vt:lpstr>
      <vt:lpstr>How method calls work</vt:lpstr>
      <vt:lpstr>A signature that has one parameter</vt:lpstr>
      <vt:lpstr>Code that calls the printToConsole method</vt:lpstr>
      <vt:lpstr>How to refer to instance variables  of the current object</vt:lpstr>
      <vt:lpstr>How to call a constructor  of the current object</vt:lpstr>
      <vt:lpstr>How to call a method  of the current object</vt:lpstr>
      <vt:lpstr>How to pass the current object  to a method</vt:lpstr>
      <vt:lpstr>The Product class with overloading</vt:lpstr>
      <vt:lpstr>The Product class with overloading (cont.)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Cyndi Martinez</dc:creator>
  <cp:lastModifiedBy>Joel Murach</cp:lastModifiedBy>
  <cp:revision>22</cp:revision>
  <dcterms:created xsi:type="dcterms:W3CDTF">2015-07-30T22:36:46Z</dcterms:created>
  <dcterms:modified xsi:type="dcterms:W3CDTF">2015-08-17T16:39:28Z</dcterms:modified>
</cp:coreProperties>
</file>