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39"/>
  </p:notesMasterIdLst>
  <p:handoutMasterIdLst>
    <p:handoutMasterId r:id="rId40"/>
  </p:handoutMasterIdLst>
  <p:sldIdLst>
    <p:sldId id="323" r:id="rId2"/>
    <p:sldId id="324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40" r:id="rId19"/>
    <p:sldId id="341" r:id="rId20"/>
    <p:sldId id="342" r:id="rId21"/>
    <p:sldId id="343" r:id="rId22"/>
    <p:sldId id="344" r:id="rId23"/>
    <p:sldId id="345" r:id="rId24"/>
    <p:sldId id="346" r:id="rId25"/>
    <p:sldId id="347" r:id="rId26"/>
    <p:sldId id="348" r:id="rId27"/>
    <p:sldId id="349" r:id="rId28"/>
    <p:sldId id="350" r:id="rId29"/>
    <p:sldId id="351" r:id="rId30"/>
    <p:sldId id="352" r:id="rId31"/>
    <p:sldId id="353" r:id="rId32"/>
    <p:sldId id="354" r:id="rId33"/>
    <p:sldId id="355" r:id="rId34"/>
    <p:sldId id="356" r:id="rId35"/>
    <p:sldId id="357" r:id="rId36"/>
    <p:sldId id="358" r:id="rId37"/>
    <p:sldId id="359" r:id="rId3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15" autoAdjust="0"/>
    <p:restoredTop sz="86452" autoAdjust="0"/>
  </p:normalViewPr>
  <p:slideViewPr>
    <p:cSldViewPr>
      <p:cViewPr varScale="1">
        <p:scale>
          <a:sx n="94" d="100"/>
          <a:sy n="94" d="100"/>
        </p:scale>
        <p:origin x="-2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633A84-D730-4DB1-B585-7559B92CE5D8}" type="datetimeFigureOut">
              <a:rPr lang="en-US"/>
              <a:pPr>
                <a:defRPr/>
              </a:pPr>
              <a:t>8/12/2015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C669EC8-97E7-4C24-A864-1853E750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85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2C5A2EE-74B4-4329-B2EC-6DFE0575E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556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5800"/>
            <a:ext cx="7772400" cy="553998"/>
          </a:xfrm>
        </p:spPr>
        <p:txBody>
          <a:bodyPr lIns="0" tIns="0" rIns="0" bIns="0" anchor="t" anchorCtr="0">
            <a:spAutoFit/>
          </a:bodyPr>
          <a:lstStyle>
            <a:lvl1pPr>
              <a:defRPr sz="3600" b="1" i="0" baseline="0">
                <a:solidFill>
                  <a:srgbClr val="0033CC"/>
                </a:solidFill>
              </a:defRPr>
            </a:lvl1pPr>
          </a:lstStyle>
          <a:p>
            <a:r>
              <a:rPr lang="en-US" dirty="0" smtClean="0"/>
              <a:t>Chapter number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87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85800"/>
            <a:ext cx="7315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600" b="1" i="0" baseline="0">
                <a:solidFill>
                  <a:srgbClr val="0033C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C8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/>
          </a:p>
          <a:p>
            <a:pPr algn="r">
              <a:defRPr/>
            </a:pPr>
            <a:r>
              <a:rPr lang="en-US" sz="90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700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 bwMode="auto">
          <a:xfrm>
            <a:off x="762000" y="6248400"/>
            <a:ext cx="19812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C4</a:t>
            </a:r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2895600" y="6248400"/>
            <a:ext cx="3352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 Narrow" pitchFamily="34" charset="0"/>
              </a:defRPr>
            </a:lvl1pPr>
          </a:lstStyle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/>
              <a:t>Slide </a:t>
            </a:r>
            <a:fld id="{BF5C1183-B085-4070-A402-C03A3F977D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package" Target="../embeddings/Microsoft_Word_Document1.doc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Word_Document2.doc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Word_Document3.doc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Word_Document4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Word_Document5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Word_Document6.doc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_Document7.doc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Word_Document8.doc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9.emf"/><Relationship Id="rId4" Type="http://schemas.openxmlformats.org/officeDocument/2006/relationships/package" Target="../embeddings/Microsoft_Word_Document9.doc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Word_Document10.doc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Word_Document11.doc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Word_Document12.doc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3.emf"/><Relationship Id="rId4" Type="http://schemas.openxmlformats.org/officeDocument/2006/relationships/package" Target="../embeddings/Microsoft_Word_Document13.doc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4.emf"/><Relationship Id="rId4" Type="http://schemas.openxmlformats.org/officeDocument/2006/relationships/package" Target="../embeddings/Microsoft_Word_Document14.doc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5.emf"/><Relationship Id="rId4" Type="http://schemas.openxmlformats.org/officeDocument/2006/relationships/package" Target="../embeddings/Microsoft_Word_Document15.docx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6.emf"/><Relationship Id="rId4" Type="http://schemas.openxmlformats.org/officeDocument/2006/relationships/package" Target="../embeddings/Microsoft_Word_Document16.docx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7.emf"/><Relationship Id="rId4" Type="http://schemas.openxmlformats.org/officeDocument/2006/relationships/package" Target="../embeddings/Microsoft_Word_Document17.doc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18.emf"/><Relationship Id="rId4" Type="http://schemas.openxmlformats.org/officeDocument/2006/relationships/package" Target="../embeddings/Microsoft_Word_Document18.docx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19.emf"/><Relationship Id="rId4" Type="http://schemas.openxmlformats.org/officeDocument/2006/relationships/package" Target="../embeddings/Microsoft_Word_Document19.docx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20.emf"/><Relationship Id="rId4" Type="http://schemas.openxmlformats.org/officeDocument/2006/relationships/package" Target="../embeddings/Microsoft_Word_Document20.docx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21.emf"/><Relationship Id="rId4" Type="http://schemas.openxmlformats.org/officeDocument/2006/relationships/package" Target="../embeddings/Microsoft_Word_Document21.docx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22.emf"/><Relationship Id="rId4" Type="http://schemas.openxmlformats.org/officeDocument/2006/relationships/package" Target="../embeddings/Microsoft_Word_Document22.docx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23.emf"/><Relationship Id="rId4" Type="http://schemas.openxmlformats.org/officeDocument/2006/relationships/package" Target="../embeddings/Microsoft_Word_Document23.docx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24.emf"/><Relationship Id="rId4" Type="http://schemas.openxmlformats.org/officeDocument/2006/relationships/package" Target="../embeddings/Microsoft_Word_Document24.docx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25.emf"/><Relationship Id="rId4" Type="http://schemas.openxmlformats.org/officeDocument/2006/relationships/package" Target="../embeddings/Microsoft_Word_Document25.docx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26.emf"/><Relationship Id="rId4" Type="http://schemas.openxmlformats.org/officeDocument/2006/relationships/package" Target="../embeddings/Microsoft_Word_Document26.docx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27.emf"/><Relationship Id="rId4" Type="http://schemas.openxmlformats.org/officeDocument/2006/relationships/package" Target="../embeddings/Microsoft_Word_Document27.docx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28.emf"/><Relationship Id="rId4" Type="http://schemas.openxmlformats.org/officeDocument/2006/relationships/package" Target="../embeddings/Microsoft_Word_Document28.docx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29.emf"/><Relationship Id="rId4" Type="http://schemas.openxmlformats.org/officeDocument/2006/relationships/package" Target="../embeddings/Microsoft_Word_Document29.docx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30.emf"/><Relationship Id="rId4" Type="http://schemas.openxmlformats.org/officeDocument/2006/relationships/package" Target="../embeddings/Microsoft_Word_Document30.docx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31.emf"/><Relationship Id="rId4" Type="http://schemas.openxmlformats.org/officeDocument/2006/relationships/package" Target="../embeddings/Microsoft_Word_Document31.docx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32.emf"/><Relationship Id="rId4" Type="http://schemas.openxmlformats.org/officeDocument/2006/relationships/package" Target="../embeddings/Microsoft_Word_Document32.docx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33.emf"/><Relationship Id="rId4" Type="http://schemas.openxmlformats.org/officeDocument/2006/relationships/package" Target="../embeddings/Microsoft_Word_Document33.docx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34.emf"/><Relationship Id="rId4" Type="http://schemas.openxmlformats.org/officeDocument/2006/relationships/package" Target="../embeddings/Microsoft_Word_Document34.docx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35.emf"/><Relationship Id="rId4" Type="http://schemas.openxmlformats.org/officeDocument/2006/relationships/package" Target="../embeddings/Microsoft_Word_Document35.docx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36.emf"/><Relationship Id="rId4" Type="http://schemas.openxmlformats.org/officeDocument/2006/relationships/package" Target="../embeddings/Microsoft_Word_Document36.docx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37.emf"/><Relationship Id="rId4" Type="http://schemas.openxmlformats.org/officeDocument/2006/relationships/package" Target="../embeddings/Microsoft_Word_Document37.doc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</a:t>
            </a:r>
            <a:r>
              <a:rPr lang="en-US" dirty="0"/>
              <a:t>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7206289"/>
              </p:ext>
            </p:extLst>
          </p:nvPr>
        </p:nvGraphicFramePr>
        <p:xfrm>
          <a:off x="914400" y="2133600"/>
          <a:ext cx="7315200" cy="195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Document" r:id="rId4" imgW="7313400" imgH="1969095" progId="Word.Document.12">
                  <p:embed/>
                </p:oleObj>
              </mc:Choice>
              <mc:Fallback>
                <p:oleObj name="Document" r:id="rId4" imgW="7313400" imgH="196909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2133600"/>
                        <a:ext cx="7315200" cy="195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495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9317937"/>
              </p:ext>
            </p:extLst>
          </p:nvPr>
        </p:nvGraphicFramePr>
        <p:xfrm>
          <a:off x="914400" y="1219200"/>
          <a:ext cx="7315200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6" name="Document" r:id="rId4" imgW="7313400" imgH="4059078" progId="Word.Document.12">
                  <p:embed/>
                </p:oleObj>
              </mc:Choice>
              <mc:Fallback>
                <p:oleObj name="Document" r:id="rId4" imgW="7313400" imgH="40590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403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1043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Objectives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6140378"/>
              </p:ext>
            </p:extLst>
          </p:nvPr>
        </p:nvGraphicFramePr>
        <p:xfrm>
          <a:off x="914400" y="1143000"/>
          <a:ext cx="7315200" cy="391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0" name="Document" r:id="rId4" imgW="7313400" imgH="3938910" progId="Word.Document.12">
                  <p:embed/>
                </p:oleObj>
              </mc:Choice>
              <mc:Fallback>
                <p:oleObj name="Document" r:id="rId4" imgW="7313400" imgH="393891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3919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779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Relational operators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1412137"/>
              </p:ext>
            </p:extLst>
          </p:nvPr>
        </p:nvGraphicFramePr>
        <p:xfrm>
          <a:off x="914400" y="1219200"/>
          <a:ext cx="7467600" cy="261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4" name="Document" r:id="rId4" imgW="7389702" imgH="2624261" progId="Word.Document.12">
                  <p:embed/>
                </p:oleObj>
              </mc:Choice>
              <mc:Fallback>
                <p:oleObj name="Document" r:id="rId4" imgW="7389702" imgH="262426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467600" cy="261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4774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Boolean expressions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8835189"/>
              </p:ext>
            </p:extLst>
          </p:nvPr>
        </p:nvGraphicFramePr>
        <p:xfrm>
          <a:off x="914400" y="1219200"/>
          <a:ext cx="7315200" cy="351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88" name="Document" r:id="rId4" imgW="7313400" imgH="3533794" progId="Word.Document.12">
                  <p:embed/>
                </p:oleObj>
              </mc:Choice>
              <mc:Fallback>
                <p:oleObj name="Document" r:id="rId4" imgW="7313400" imgH="353379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3516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90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Logical operators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8448259"/>
              </p:ext>
            </p:extLst>
          </p:nvPr>
        </p:nvGraphicFramePr>
        <p:xfrm>
          <a:off x="914400" y="1219200"/>
          <a:ext cx="7467600" cy="187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2" name="Document" r:id="rId4" imgW="6534552" imgH="1651766" progId="Word.Document.12">
                  <p:embed/>
                </p:oleObj>
              </mc:Choice>
              <mc:Fallback>
                <p:oleObj name="Document" r:id="rId4" imgW="6534552" imgH="165176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467600" cy="1873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2290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Boolean expressions with logical operators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0431989"/>
              </p:ext>
            </p:extLst>
          </p:nvPr>
        </p:nvGraphicFramePr>
        <p:xfrm>
          <a:off x="914400" y="1219200"/>
          <a:ext cx="7315200" cy="345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36" name="Document" r:id="rId4" imgW="7313400" imgH="3468313" progId="Word.Document.12">
                  <p:embed/>
                </p:oleObj>
              </mc:Choice>
              <mc:Fallback>
                <p:oleObj name="Document" r:id="rId4" imgW="7313400" imgH="346831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3451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4870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syntax of the if/else statement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7180876"/>
              </p:ext>
            </p:extLst>
          </p:nvPr>
        </p:nvGraphicFramePr>
        <p:xfrm>
          <a:off x="914400" y="1143000"/>
          <a:ext cx="7315200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0" name="Document" r:id="rId4" imgW="7313400" imgH="4442247" progId="Word.Document.12">
                  <p:embed/>
                </p:oleObj>
              </mc:Choice>
              <mc:Fallback>
                <p:oleObj name="Document" r:id="rId4" imgW="7313400" imgH="444224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441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578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With multiple else if clauses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9481747"/>
              </p:ext>
            </p:extLst>
          </p:nvPr>
        </p:nvGraphicFramePr>
        <p:xfrm>
          <a:off x="914400" y="1143000"/>
          <a:ext cx="7315200" cy="2700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4" name="Document" r:id="rId4" imgW="7313400" imgH="2713128" progId="Word.Document.12">
                  <p:embed/>
                </p:oleObj>
              </mc:Choice>
              <mc:Fallback>
                <p:oleObj name="Document" r:id="rId4" imgW="7313400" imgH="271312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2700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554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Clauses that contain multiple statements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5713895"/>
              </p:ext>
            </p:extLst>
          </p:nvPr>
        </p:nvGraphicFramePr>
        <p:xfrm>
          <a:off x="914400" y="1143000"/>
          <a:ext cx="7315200" cy="233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08" name="Document" r:id="rId4" imgW="7313400" imgH="2351905" progId="Word.Document.12">
                  <p:embed/>
                </p:oleObj>
              </mc:Choice>
              <mc:Fallback>
                <p:oleObj name="Document" r:id="rId4" imgW="7313400" imgH="235190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2339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250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An if statement without braces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5570427"/>
              </p:ext>
            </p:extLst>
          </p:nvPr>
        </p:nvGraphicFramePr>
        <p:xfrm>
          <a:off x="914400" y="1143000"/>
          <a:ext cx="731520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2" name="Document" r:id="rId4" imgW="7313400" imgH="2811348" progId="Word.Document.12">
                  <p:embed/>
                </p:oleObj>
              </mc:Choice>
              <mc:Fallback>
                <p:oleObj name="Document" r:id="rId4" imgW="7313400" imgH="281134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2797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858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Nested if statements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926058"/>
              </p:ext>
            </p:extLst>
          </p:nvPr>
        </p:nvGraphicFramePr>
        <p:xfrm>
          <a:off x="914400" y="1143000"/>
          <a:ext cx="7315200" cy="2547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6" name="Document" r:id="rId4" imgW="7313400" imgH="2560220" progId="Word.Document.12">
                  <p:embed/>
                </p:oleObj>
              </mc:Choice>
              <mc:Fallback>
                <p:oleObj name="Document" r:id="rId4" imgW="7313400" imgH="256022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2547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596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syntax of the switch statement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0526520"/>
              </p:ext>
            </p:extLst>
          </p:nvPr>
        </p:nvGraphicFramePr>
        <p:xfrm>
          <a:off x="914400" y="1219200"/>
          <a:ext cx="7315200" cy="275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0" name="Document" r:id="rId4" imgW="7313400" imgH="2767815" progId="Word.Document.12">
                  <p:embed/>
                </p:oleObj>
              </mc:Choice>
              <mc:Fallback>
                <p:oleObj name="Document" r:id="rId4" imgW="7313400" imgH="276781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2754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506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6"/>
            <a:ext cx="7315200" cy="800219"/>
          </a:xfrm>
        </p:spPr>
        <p:txBody>
          <a:bodyPr/>
          <a:lstStyle/>
          <a:p>
            <a:r>
              <a:rPr lang="en-US" dirty="0"/>
              <a:t>A switch statement that uses </a:t>
            </a:r>
            <a:br>
              <a:rPr lang="en-US" dirty="0"/>
            </a:br>
            <a:r>
              <a:rPr lang="en-US" dirty="0"/>
              <a:t>an </a:t>
            </a:r>
            <a:r>
              <a:rPr lang="en-US" dirty="0" err="1"/>
              <a:t>int</a:t>
            </a:r>
            <a:r>
              <a:rPr lang="en-US" dirty="0"/>
              <a:t> variable named </a:t>
            </a:r>
            <a:r>
              <a:rPr lang="en-US" dirty="0" err="1"/>
              <a:t>productID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5801537"/>
              </p:ext>
            </p:extLst>
          </p:nvPr>
        </p:nvGraphicFramePr>
        <p:xfrm>
          <a:off x="914400" y="1447800"/>
          <a:ext cx="73152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4" name="Document" r:id="rId4" imgW="7313400" imgH="2888342" progId="Word.Document.12">
                  <p:embed/>
                </p:oleObj>
              </mc:Choice>
              <mc:Fallback>
                <p:oleObj name="Document" r:id="rId4" imgW="7313400" imgH="288834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447800"/>
                        <a:ext cx="7315200" cy="287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742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6"/>
            <a:ext cx="7315200" cy="800219"/>
          </a:xfrm>
        </p:spPr>
        <p:txBody>
          <a:bodyPr/>
          <a:lstStyle/>
          <a:p>
            <a:r>
              <a:rPr lang="en-US" dirty="0"/>
              <a:t>A switch statement that uses </a:t>
            </a:r>
            <a:br>
              <a:rPr lang="en-US" dirty="0"/>
            </a:br>
            <a:r>
              <a:rPr lang="en-US" dirty="0"/>
              <a:t>a String variable named </a:t>
            </a:r>
            <a:r>
              <a:rPr lang="en-US" dirty="0" err="1"/>
              <a:t>productCode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3220061"/>
              </p:ext>
            </p:extLst>
          </p:nvPr>
        </p:nvGraphicFramePr>
        <p:xfrm>
          <a:off x="914400" y="1524000"/>
          <a:ext cx="7315200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28" name="Document" r:id="rId4" imgW="7313400" imgH="2833295" progId="Word.Document.12">
                  <p:embed/>
                </p:oleObj>
              </mc:Choice>
              <mc:Fallback>
                <p:oleObj name="Document" r:id="rId4" imgW="7313400" imgH="283329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524000"/>
                        <a:ext cx="7315200" cy="281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2932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5"/>
            <a:ext cx="7315200" cy="800219"/>
          </a:xfrm>
        </p:spPr>
        <p:txBody>
          <a:bodyPr/>
          <a:lstStyle/>
          <a:p>
            <a:r>
              <a:rPr lang="en-US" dirty="0"/>
              <a:t>A switch statement that falls through case labels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6467921"/>
              </p:ext>
            </p:extLst>
          </p:nvPr>
        </p:nvGraphicFramePr>
        <p:xfrm>
          <a:off x="914400" y="1371600"/>
          <a:ext cx="7315200" cy="323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2" name="Document" r:id="rId4" imgW="7313400" imgH="3249565" progId="Word.Document.12">
                  <p:embed/>
                </p:oleObj>
              </mc:Choice>
              <mc:Fallback>
                <p:oleObj name="Document" r:id="rId4" imgW="7313400" imgH="324956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371600"/>
                        <a:ext cx="7315200" cy="3232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835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console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6195269"/>
              </p:ext>
            </p:extLst>
          </p:nvPr>
        </p:nvGraphicFramePr>
        <p:xfrm>
          <a:off x="838200" y="1143000"/>
          <a:ext cx="7467600" cy="424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76" name="Document" r:id="rId4" imgW="7459524" imgH="4266673" progId="Word.Document.12">
                  <p:embed/>
                </p:oleObj>
              </mc:Choice>
              <mc:Fallback>
                <p:oleObj name="Document" r:id="rId4" imgW="7459524" imgH="426667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8200" y="1143000"/>
                        <a:ext cx="7467600" cy="4244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338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6"/>
            <a:ext cx="7315200" cy="800219"/>
          </a:xfrm>
        </p:spPr>
        <p:txBody>
          <a:bodyPr/>
          <a:lstStyle/>
          <a:p>
            <a:r>
              <a:rPr lang="en-US" dirty="0"/>
              <a:t>The nested if/else statement </a:t>
            </a:r>
            <a:br>
              <a:rPr lang="en-US" dirty="0"/>
            </a:br>
            <a:r>
              <a:rPr lang="en-US" dirty="0"/>
              <a:t>that determines the discount percent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6047875"/>
              </p:ext>
            </p:extLst>
          </p:nvPr>
        </p:nvGraphicFramePr>
        <p:xfrm>
          <a:off x="914400" y="1447800"/>
          <a:ext cx="7315200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0" name="Document" r:id="rId4" imgW="7313400" imgH="4387200" progId="Word.Document.12">
                  <p:embed/>
                </p:oleObj>
              </mc:Choice>
              <mc:Fallback>
                <p:oleObj name="Document" r:id="rId4" imgW="7313400" imgH="43872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447800"/>
                        <a:ext cx="7315200" cy="436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042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syntax of the while loop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2134328"/>
              </p:ext>
            </p:extLst>
          </p:nvPr>
        </p:nvGraphicFramePr>
        <p:xfrm>
          <a:off x="914400" y="1219200"/>
          <a:ext cx="7315200" cy="439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24" name="Document" r:id="rId4" imgW="7313400" imgH="4420300" progId="Word.Document.12">
                  <p:embed/>
                </p:oleObj>
              </mc:Choice>
              <mc:Fallback>
                <p:oleObj name="Document" r:id="rId4" imgW="7313400" imgH="4420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15200" cy="4398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39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syntax of the do-while loop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5262471"/>
              </p:ext>
            </p:extLst>
          </p:nvPr>
        </p:nvGraphicFramePr>
        <p:xfrm>
          <a:off x="914400" y="1143000"/>
          <a:ext cx="7315200" cy="331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48" name="Document" r:id="rId4" imgW="7313400" imgH="3336632" progId="Word.Document.12">
                  <p:embed/>
                </p:oleObj>
              </mc:Choice>
              <mc:Fallback>
                <p:oleObj name="Document" r:id="rId4" imgW="7313400" imgH="333663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3319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28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syntax of the for loop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8586153"/>
              </p:ext>
            </p:extLst>
          </p:nvPr>
        </p:nvGraphicFramePr>
        <p:xfrm>
          <a:off x="914400" y="1143000"/>
          <a:ext cx="7315200" cy="3744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72" name="Document" r:id="rId4" imgW="7313400" imgH="3763336" progId="Word.Document.12">
                  <p:embed/>
                </p:oleObj>
              </mc:Choice>
              <mc:Fallback>
                <p:oleObj name="Document" r:id="rId4" imgW="7313400" imgH="376333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3744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826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A for loop that adds the numbers 8, 6, 4, and 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7598311"/>
              </p:ext>
            </p:extLst>
          </p:nvPr>
        </p:nvGraphicFramePr>
        <p:xfrm>
          <a:off x="914400" y="1143000"/>
          <a:ext cx="7315200" cy="491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96" name="Document" r:id="rId4" imgW="7313400" imgH="4945225" progId="Word.Document.12">
                  <p:embed/>
                </p:oleObj>
              </mc:Choice>
              <mc:Fallback>
                <p:oleObj name="Document" r:id="rId4" imgW="7313400" imgH="494522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4919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413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syntax of the break statement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4394228"/>
              </p:ext>
            </p:extLst>
          </p:nvPr>
        </p:nvGraphicFramePr>
        <p:xfrm>
          <a:off x="914400" y="1143000"/>
          <a:ext cx="7315200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19" name="Document" r:id="rId4" imgW="7313400" imgH="4671789" progId="Word.Document.12">
                  <p:embed/>
                </p:oleObj>
              </mc:Choice>
              <mc:Fallback>
                <p:oleObj name="Document" r:id="rId4" imgW="7313400" imgH="467178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464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290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syntax of the continue statement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5055449"/>
              </p:ext>
            </p:extLst>
          </p:nvPr>
        </p:nvGraphicFramePr>
        <p:xfrm>
          <a:off x="914400" y="1143000"/>
          <a:ext cx="7315200" cy="4995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3" name="Document" r:id="rId4" imgW="7313400" imgH="5021859" progId="Word.Document.12">
                  <p:embed/>
                </p:oleObj>
              </mc:Choice>
              <mc:Fallback>
                <p:oleObj name="Document" r:id="rId4" imgW="7313400" imgH="502185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4995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294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5745"/>
            <a:ext cx="7315200" cy="800219"/>
          </a:xfrm>
        </p:spPr>
        <p:txBody>
          <a:bodyPr/>
          <a:lstStyle/>
          <a:p>
            <a:r>
              <a:rPr lang="en-US" dirty="0"/>
              <a:t>Some of the classes in the Exception hierarchy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0731601"/>
              </p:ext>
            </p:extLst>
          </p:nvPr>
        </p:nvGraphicFramePr>
        <p:xfrm>
          <a:off x="914400" y="1371600"/>
          <a:ext cx="7315200" cy="154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67" name="Document" r:id="rId4" imgW="7313400" imgH="1553545" progId="Word.Document.12">
                  <p:embed/>
                </p:oleObj>
              </mc:Choice>
              <mc:Fallback>
                <p:oleObj name="Document" r:id="rId4" imgW="7313400" imgH="155354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371600"/>
                        <a:ext cx="7315200" cy="1544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4756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console after a </a:t>
            </a:r>
            <a:r>
              <a:rPr lang="en-US" dirty="0" err="1"/>
              <a:t>NumberFormatException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4724679"/>
              </p:ext>
            </p:extLst>
          </p:nvPr>
        </p:nvGraphicFramePr>
        <p:xfrm>
          <a:off x="838200" y="1219200"/>
          <a:ext cx="7467600" cy="324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1" name="Document" r:id="rId4" imgW="7459524" imgH="3260358" progId="Word.Document.12">
                  <p:embed/>
                </p:oleObj>
              </mc:Choice>
              <mc:Fallback>
                <p:oleObj name="Document" r:id="rId4" imgW="7459524" imgH="326035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8200" y="1219200"/>
                        <a:ext cx="7467600" cy="3243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123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Two methods that might throw an exception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707454"/>
              </p:ext>
            </p:extLst>
          </p:nvPr>
        </p:nvGraphicFramePr>
        <p:xfrm>
          <a:off x="914400" y="1219200"/>
          <a:ext cx="7467600" cy="154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15" name="Document" r:id="rId4" imgW="7389702" imgH="1553185" progId="Word.Document.12">
                  <p:embed/>
                </p:oleObj>
              </mc:Choice>
              <mc:Fallback>
                <p:oleObj name="Document" r:id="rId4" imgW="7389702" imgH="155318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467600" cy="154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68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syntax for a simple try/catch statement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752957"/>
              </p:ext>
            </p:extLst>
          </p:nvPr>
        </p:nvGraphicFramePr>
        <p:xfrm>
          <a:off x="914400" y="1143000"/>
          <a:ext cx="7315200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39" name="Document" r:id="rId4" imgW="7313400" imgH="667039" progId="Word.Document.12">
                  <p:embed/>
                </p:oleObj>
              </mc:Choice>
              <mc:Fallback>
                <p:oleObj name="Document" r:id="rId4" imgW="7313400" imgH="66703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663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10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Code that catches a </a:t>
            </a:r>
            <a:r>
              <a:rPr lang="en-US" dirty="0" err="1"/>
              <a:t>NumberFormatException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5446619"/>
              </p:ext>
            </p:extLst>
          </p:nvPr>
        </p:nvGraphicFramePr>
        <p:xfrm>
          <a:off x="914400" y="1241425"/>
          <a:ext cx="7315200" cy="458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63" name="Document" r:id="rId4" imgW="7313400" imgH="4605949" progId="Word.Document.12">
                  <p:embed/>
                </p:oleObj>
              </mc:Choice>
              <mc:Fallback>
                <p:oleObj name="Document" r:id="rId4" imgW="7313400" imgH="460594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41425"/>
                        <a:ext cx="7315200" cy="4583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482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Console output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2899351"/>
              </p:ext>
            </p:extLst>
          </p:nvPr>
        </p:nvGraphicFramePr>
        <p:xfrm>
          <a:off x="914400" y="1143000"/>
          <a:ext cx="7315200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87" name="Document" r:id="rId4" imgW="7313400" imgH="1411071" progId="Word.Document.12">
                  <p:embed/>
                </p:oleObj>
              </mc:Choice>
              <mc:Fallback>
                <p:oleObj name="Document" r:id="rId4" imgW="7313400" imgH="141107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15200" cy="1403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483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console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7428820"/>
              </p:ext>
            </p:extLst>
          </p:nvPr>
        </p:nvGraphicFramePr>
        <p:xfrm>
          <a:off x="838200" y="1143000"/>
          <a:ext cx="7315200" cy="4856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1" name="Document" r:id="rId4" imgW="7313400" imgH="4879744" progId="Word.Document.12">
                  <p:embed/>
                </p:oleObj>
              </mc:Choice>
              <mc:Fallback>
                <p:oleObj name="Document" r:id="rId4" imgW="7313400" imgH="487974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8200" y="1143000"/>
                        <a:ext cx="7315200" cy="4856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793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Financial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8871764"/>
              </p:ext>
            </p:extLst>
          </p:nvPr>
        </p:nvGraphicFramePr>
        <p:xfrm>
          <a:off x="914400" y="1219200"/>
          <a:ext cx="7467600" cy="526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5" name="Document" r:id="rId4" imgW="7456285" imgH="5295294" progId="Word.Document.12">
                  <p:embed/>
                </p:oleObj>
              </mc:Choice>
              <mc:Fallback>
                <p:oleObj name="Document" r:id="rId4" imgW="7456285" imgH="529529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467600" cy="5268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70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Console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0603440"/>
              </p:ext>
            </p:extLst>
          </p:nvPr>
        </p:nvGraphicFramePr>
        <p:xfrm>
          <a:off x="914400" y="1219200"/>
          <a:ext cx="7467600" cy="465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59" name="Document" r:id="rId4" imgW="7456285" imgH="4682942" progId="Word.Document.12">
                  <p:embed/>
                </p:oleObj>
              </mc:Choice>
              <mc:Fallback>
                <p:oleObj name="Document" r:id="rId4" imgW="7456285" imgH="468294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467600" cy="4659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040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Console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1977238"/>
              </p:ext>
            </p:extLst>
          </p:nvPr>
        </p:nvGraphicFramePr>
        <p:xfrm>
          <a:off x="914400" y="1219200"/>
          <a:ext cx="7467600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3" name="Document" r:id="rId4" imgW="7456285" imgH="3369733" progId="Word.Document.12">
                  <p:embed/>
                </p:oleObj>
              </mc:Choice>
              <mc:Fallback>
                <p:oleObj name="Document" r:id="rId4" imgW="7456285" imgH="336973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467600" cy="335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605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Console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9382972"/>
              </p:ext>
            </p:extLst>
          </p:nvPr>
        </p:nvGraphicFramePr>
        <p:xfrm>
          <a:off x="914400" y="1219200"/>
          <a:ext cx="7467600" cy="355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07" name="Document" r:id="rId4" imgW="7456285" imgH="3577328" progId="Word.Document.12">
                  <p:embed/>
                </p:oleObj>
              </mc:Choice>
              <mc:Fallback>
                <p:oleObj name="Document" r:id="rId4" imgW="7456285" imgH="357732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467600" cy="355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773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Main class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0920569"/>
              </p:ext>
            </p:extLst>
          </p:nvPr>
        </p:nvGraphicFramePr>
        <p:xfrm>
          <a:off x="914400" y="1219200"/>
          <a:ext cx="7467600" cy="509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31" name="Document" r:id="rId4" imgW="7456285" imgH="5120439" progId="Word.Document.12">
                  <p:embed/>
                </p:oleObj>
              </mc:Choice>
              <mc:Fallback>
                <p:oleObj name="Document" r:id="rId4" imgW="7456285" imgH="512043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467600" cy="5095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079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400110"/>
          </a:xfrm>
        </p:spPr>
        <p:txBody>
          <a:bodyPr/>
          <a:lstStyle/>
          <a:p>
            <a:r>
              <a:rPr lang="en-US" dirty="0"/>
              <a:t>The Main class (cont.)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0259340"/>
              </p:ext>
            </p:extLst>
          </p:nvPr>
        </p:nvGraphicFramePr>
        <p:xfrm>
          <a:off x="914400" y="1219200"/>
          <a:ext cx="7413625" cy="3951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55" name="Document" r:id="rId4" imgW="7500554" imgH="4017703" progId="Word.Document.12">
                  <p:embed/>
                </p:oleObj>
              </mc:Choice>
              <mc:Fallback>
                <p:oleObj name="Document" r:id="rId4" imgW="7500554" imgH="401770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413625" cy="3951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210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ter slides_with_titles">
  <a:themeElements>
    <a:clrScheme name="Master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ster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slid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Master slides_with_titles</Template>
  <TotalTime>957</TotalTime>
  <Words>920</Words>
  <Application>Microsoft Office PowerPoint</Application>
  <PresentationFormat>On-screen Show (4:3)</PresentationFormat>
  <Paragraphs>185</Paragraphs>
  <Slides>37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Master slides_with_titles</vt:lpstr>
      <vt:lpstr>Document</vt:lpstr>
      <vt:lpstr>Chapter 8</vt:lpstr>
      <vt:lpstr>Objectives</vt:lpstr>
      <vt:lpstr>Objectives (cont.)</vt:lpstr>
      <vt:lpstr>Relational operators</vt:lpstr>
      <vt:lpstr>Boolean expressions</vt:lpstr>
      <vt:lpstr>Logical operators</vt:lpstr>
      <vt:lpstr>Boolean expressions with logical operators</vt:lpstr>
      <vt:lpstr>The syntax of the if/else statement</vt:lpstr>
      <vt:lpstr>With multiple else if clauses</vt:lpstr>
      <vt:lpstr>Clauses that contain multiple statements</vt:lpstr>
      <vt:lpstr>An if statement without braces</vt:lpstr>
      <vt:lpstr>Nested if statements</vt:lpstr>
      <vt:lpstr>The syntax of the switch statement</vt:lpstr>
      <vt:lpstr>A switch statement that uses  an int variable named productID</vt:lpstr>
      <vt:lpstr>A switch statement that uses  a String variable named productCode</vt:lpstr>
      <vt:lpstr>A switch statement that falls through case labels</vt:lpstr>
      <vt:lpstr>The console</vt:lpstr>
      <vt:lpstr>The nested if/else statement  that determines the discount percent</vt:lpstr>
      <vt:lpstr>The syntax of the while loop</vt:lpstr>
      <vt:lpstr>The syntax of the do-while loop</vt:lpstr>
      <vt:lpstr>The syntax of the for loop</vt:lpstr>
      <vt:lpstr>A for loop that adds the numbers 8, 6, 4, and 2</vt:lpstr>
      <vt:lpstr>The syntax of the break statement</vt:lpstr>
      <vt:lpstr>The syntax of the continue statement</vt:lpstr>
      <vt:lpstr>Some of the classes in the Exception hierarchy</vt:lpstr>
      <vt:lpstr>The console after a NumberFormatException</vt:lpstr>
      <vt:lpstr>Two methods that might throw an exception</vt:lpstr>
      <vt:lpstr>The syntax for a simple try/catch statement</vt:lpstr>
      <vt:lpstr>Code that catches a NumberFormatException</vt:lpstr>
      <vt:lpstr>Console output</vt:lpstr>
      <vt:lpstr>The console</vt:lpstr>
      <vt:lpstr>The Financial class</vt:lpstr>
      <vt:lpstr>The Console class</vt:lpstr>
      <vt:lpstr>The Console class (cont.)</vt:lpstr>
      <vt:lpstr>The Console class (cont.)</vt:lpstr>
      <vt:lpstr>The Main class</vt:lpstr>
      <vt:lpstr>The Main class (cont.)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Cyndi Martinez</dc:creator>
  <cp:lastModifiedBy>Ray</cp:lastModifiedBy>
  <cp:revision>32</cp:revision>
  <dcterms:created xsi:type="dcterms:W3CDTF">2015-07-30T22:36:46Z</dcterms:created>
  <dcterms:modified xsi:type="dcterms:W3CDTF">2015-08-12T22:12:41Z</dcterms:modified>
</cp:coreProperties>
</file>