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34"/>
  </p:notesMasterIdLst>
  <p:handoutMasterIdLst>
    <p:handoutMasterId r:id="rId35"/>
  </p:handout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52" autoAdjust="0"/>
  </p:normalViewPr>
  <p:slideViewPr>
    <p:cSldViewPr>
      <p:cViewPr>
        <p:scale>
          <a:sx n="97" d="100"/>
          <a:sy n="97" d="100"/>
        </p:scale>
        <p:origin x="-102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8/17/2015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33CC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7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2015, Mike Murach &amp; Associates, Inc.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00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2015, Mike Murach &amp; Associates, Inc.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Document1.docx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9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10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Document11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12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Word_Document13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Document14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2.doc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Word_Document15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Document16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Word_Document17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4.emf"/><Relationship Id="rId4" Type="http://schemas.openxmlformats.org/officeDocument/2006/relationships/package" Target="../embeddings/Microsoft_Word_Document18.doc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Word_Document19.doc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Word_Document20.doc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7.emf"/><Relationship Id="rId4" Type="http://schemas.openxmlformats.org/officeDocument/2006/relationships/package" Target="../embeddings/Microsoft_Word_Document21.doc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8.emf"/><Relationship Id="rId4" Type="http://schemas.openxmlformats.org/officeDocument/2006/relationships/package" Target="../embeddings/Microsoft_Word_Document22.doc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29.emf"/><Relationship Id="rId4" Type="http://schemas.openxmlformats.org/officeDocument/2006/relationships/package" Target="../embeddings/Microsoft_Word_Document23.doc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0.emf"/><Relationship Id="rId4" Type="http://schemas.openxmlformats.org/officeDocument/2006/relationships/package" Target="../embeddings/Microsoft_Word_Document24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3.docx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1.emf"/><Relationship Id="rId4" Type="http://schemas.openxmlformats.org/officeDocument/2006/relationships/package" Target="../embeddings/Microsoft_Word_Document25.docx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32.emf"/><Relationship Id="rId4" Type="http://schemas.openxmlformats.org/officeDocument/2006/relationships/package" Target="../embeddings/Microsoft_Word_Document26.doc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4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5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6.docx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8.bin"/><Relationship Id="rId7" Type="http://schemas.openxmlformats.org/officeDocument/2006/relationships/package" Target="../embeddings/Microsoft_Word_Document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7.docx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771214"/>
              </p:ext>
            </p:extLst>
          </p:nvPr>
        </p:nvGraphicFramePr>
        <p:xfrm>
          <a:off x="990600" y="1981200"/>
          <a:ext cx="7315200" cy="177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Document" r:id="rId4" imgW="7313400" imgH="1783087" progId="Word.Document.12">
                  <p:embed/>
                </p:oleObj>
              </mc:Choice>
              <mc:Fallback>
                <p:oleObj name="Document" r:id="rId4" imgW="7313400" imgH="17830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981200"/>
                        <a:ext cx="7315200" cy="177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9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5745"/>
            <a:ext cx="7696200" cy="800219"/>
          </a:xfrm>
        </p:spPr>
        <p:txBody>
          <a:bodyPr/>
          <a:lstStyle/>
          <a:p>
            <a:r>
              <a:rPr lang="en-US" dirty="0"/>
              <a:t>The second dialog box for creating a new project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10</a:t>
            </a:fld>
            <a:endParaRPr lang="en-US" sz="900">
              <a:latin typeface="Arial Narrow" pitchFamily="34" charset="0"/>
            </a:endParaRPr>
          </a:p>
        </p:txBody>
      </p:sp>
      <p:pic>
        <p:nvPicPr>
          <p:cNvPr id="7" name="Picture 6" descr="2-4b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3703320" cy="4352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450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starting source code for a project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11</a:t>
            </a:fld>
            <a:endParaRPr lang="en-US" sz="900">
              <a:latin typeface="Arial Narrow" pitchFamily="34" charset="0"/>
            </a:endParaRPr>
          </a:p>
        </p:txBody>
      </p:sp>
      <p:pic>
        <p:nvPicPr>
          <p:cNvPr id="7" name="Picture 6" descr="2-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84908"/>
            <a:ext cx="6684010" cy="2185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91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code editor with a code completion list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12</a:t>
            </a:fld>
            <a:endParaRPr lang="en-US" sz="900">
              <a:latin typeface="Arial Narrow" pitchFamily="34" charset="0"/>
            </a:endParaRPr>
          </a:p>
        </p:txBody>
      </p:sp>
      <p:pic>
        <p:nvPicPr>
          <p:cNvPr id="7" name="Picture 6" descr="2-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6684010" cy="349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791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code editor with an error displayed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13</a:t>
            </a:fld>
            <a:endParaRPr lang="en-US" sz="900">
              <a:latin typeface="Arial Narrow" pitchFamily="34" charset="0"/>
            </a:endParaRPr>
          </a:p>
        </p:txBody>
      </p:sp>
      <p:pic>
        <p:nvPicPr>
          <p:cNvPr id="7" name="Picture 6" descr="2-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004050" cy="2203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61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Two of the eight primitive data types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827308"/>
              </p:ext>
            </p:extLst>
          </p:nvPr>
        </p:nvGraphicFramePr>
        <p:xfrm>
          <a:off x="914400" y="1219200"/>
          <a:ext cx="7315200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Document" r:id="rId4" imgW="7313400" imgH="831100" progId="Word.Document.12">
                  <p:embed/>
                </p:oleObj>
              </mc:Choice>
              <mc:Fallback>
                <p:oleObj name="Document" r:id="rId4" imgW="7313400" imgH="831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315200" cy="827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901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5746"/>
            <a:ext cx="7315200" cy="800219"/>
          </a:xfrm>
        </p:spPr>
        <p:txBody>
          <a:bodyPr/>
          <a:lstStyle/>
          <a:p>
            <a:r>
              <a:rPr lang="en-US" dirty="0"/>
              <a:t>How to declare and initialize a variable </a:t>
            </a:r>
            <a:br>
              <a:rPr lang="en-US" dirty="0"/>
            </a:br>
            <a:r>
              <a:rPr lang="en-US" dirty="0"/>
              <a:t>in two statements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988632"/>
              </p:ext>
            </p:extLst>
          </p:nvPr>
        </p:nvGraphicFramePr>
        <p:xfrm>
          <a:off x="914400" y="1371600"/>
          <a:ext cx="7315200" cy="252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Document" r:id="rId4" imgW="7313400" imgH="2538273" progId="Word.Document.12">
                  <p:embed/>
                </p:oleObj>
              </mc:Choice>
              <mc:Fallback>
                <p:oleObj name="Document" r:id="rId4" imgW="7313400" imgH="25382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371600"/>
                        <a:ext cx="7315200" cy="2525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3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5745"/>
            <a:ext cx="7315200" cy="800219"/>
          </a:xfrm>
        </p:spPr>
        <p:txBody>
          <a:bodyPr/>
          <a:lstStyle/>
          <a:p>
            <a:r>
              <a:rPr lang="en-US" dirty="0"/>
              <a:t>How to declare and initialize a variable in one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928079"/>
              </p:ext>
            </p:extLst>
          </p:nvPr>
        </p:nvGraphicFramePr>
        <p:xfrm>
          <a:off x="914400" y="1371600"/>
          <a:ext cx="7315200" cy="194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Document" r:id="rId4" imgW="7313400" imgH="1958302" progId="Word.Document.12">
                  <p:embed/>
                </p:oleObj>
              </mc:Choice>
              <mc:Fallback>
                <p:oleObj name="Document" r:id="rId4" imgW="7313400" imgH="19583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371600"/>
                        <a:ext cx="7315200" cy="194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183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Naming recommendations for variables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649996"/>
              </p:ext>
            </p:extLst>
          </p:nvPr>
        </p:nvGraphicFramePr>
        <p:xfrm>
          <a:off x="914400" y="1219200"/>
          <a:ext cx="7315200" cy="204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Document" r:id="rId4" imgW="7313400" imgH="2056882" progId="Word.Document.12">
                  <p:embed/>
                </p:oleObj>
              </mc:Choice>
              <mc:Fallback>
                <p:oleObj name="Document" r:id="rId4" imgW="7313400" imgH="20568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315200" cy="2046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851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Java keywords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908936"/>
              </p:ext>
            </p:extLst>
          </p:nvPr>
        </p:nvGraphicFramePr>
        <p:xfrm>
          <a:off x="914400" y="1219200"/>
          <a:ext cx="73152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Document" r:id="rId4" imgW="7313400" imgH="3752902" progId="Word.Document.12">
                  <p:embed/>
                </p:oleObj>
              </mc:Choice>
              <mc:Fallback>
                <p:oleObj name="Document" r:id="rId4" imgW="7313400" imgH="37529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315200" cy="373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406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syntax for an assignment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736628"/>
              </p:ext>
            </p:extLst>
          </p:nvPr>
        </p:nvGraphicFramePr>
        <p:xfrm>
          <a:off x="914400" y="1143000"/>
          <a:ext cx="7315200" cy="425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Document" r:id="rId4" imgW="7313400" imgH="4277826" progId="Word.Document.12">
                  <p:embed/>
                </p:oleObj>
              </mc:Choice>
              <mc:Fallback>
                <p:oleObj name="Document" r:id="rId4" imgW="7313400" imgH="42778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425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034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629749"/>
              </p:ext>
            </p:extLst>
          </p:nvPr>
        </p:nvGraphicFramePr>
        <p:xfrm>
          <a:off x="914400" y="1139825"/>
          <a:ext cx="7345363" cy="493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Document" r:id="rId4" imgW="7419824" imgH="4991669" progId="Word.Document.12">
                  <p:embed/>
                </p:oleObj>
              </mc:Choice>
              <mc:Fallback>
                <p:oleObj name="Document" r:id="rId4" imgW="7419824" imgH="49916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39825"/>
                        <a:ext cx="7345363" cy="493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57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basic arithmetic operators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442045"/>
              </p:ext>
            </p:extLst>
          </p:nvPr>
        </p:nvGraphicFramePr>
        <p:xfrm>
          <a:off x="914400" y="1219200"/>
          <a:ext cx="7391400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Document" r:id="rId4" imgW="7389702" imgH="2034936" progId="Word.Document.12">
                  <p:embed/>
                </p:oleObj>
              </mc:Choice>
              <mc:Fallback>
                <p:oleObj name="Document" r:id="rId4" imgW="7389702" imgH="20349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391400" cy="202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260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Code that calculates a total amount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923569"/>
              </p:ext>
            </p:extLst>
          </p:nvPr>
        </p:nvGraphicFramePr>
        <p:xfrm>
          <a:off x="914400" y="1143000"/>
          <a:ext cx="7315200" cy="424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Document" r:id="rId4" imgW="7313400" imgH="4266673" progId="Word.Document.12">
                  <p:embed/>
                </p:oleObj>
              </mc:Choice>
              <mc:Fallback>
                <p:oleObj name="Document" r:id="rId4" imgW="7313400" imgH="42666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424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78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Code that divides two </a:t>
            </a:r>
            <a:r>
              <a:rPr lang="en-US" dirty="0" err="1"/>
              <a:t>int</a:t>
            </a:r>
            <a:r>
              <a:rPr lang="en-US" dirty="0"/>
              <a:t> values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460767"/>
              </p:ext>
            </p:extLst>
          </p:nvPr>
        </p:nvGraphicFramePr>
        <p:xfrm>
          <a:off x="914400" y="1143000"/>
          <a:ext cx="7315200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Document" r:id="rId4" imgW="7313400" imgH="2253684" progId="Word.Document.12">
                  <p:embed/>
                </p:oleObj>
              </mc:Choice>
              <mc:Fallback>
                <p:oleObj name="Document" r:id="rId4" imgW="7313400" imgH="22536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2243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943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How to declare and initialize a String variable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687230"/>
              </p:ext>
            </p:extLst>
          </p:nvPr>
        </p:nvGraphicFramePr>
        <p:xfrm>
          <a:off x="914400" y="1143000"/>
          <a:ext cx="73152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Document" r:id="rId4" imgW="7313400" imgH="2373852" progId="Word.Document.12">
                  <p:embed/>
                </p:oleObj>
              </mc:Choice>
              <mc:Fallback>
                <p:oleObj name="Document" r:id="rId4" imgW="7313400" imgH="23738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411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How to join strings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210826"/>
              </p:ext>
            </p:extLst>
          </p:nvPr>
        </p:nvGraphicFramePr>
        <p:xfrm>
          <a:off x="914400" y="1143000"/>
          <a:ext cx="7315200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0" name="Document" r:id="rId4" imgW="7313400" imgH="2198997" progId="Word.Document.12">
                  <p:embed/>
                </p:oleObj>
              </mc:Choice>
              <mc:Fallback>
                <p:oleObj name="Document" r:id="rId4" imgW="7313400" imgH="21989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218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956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Common escape sequences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218537"/>
              </p:ext>
            </p:extLst>
          </p:nvPr>
        </p:nvGraphicFramePr>
        <p:xfrm>
          <a:off x="914400" y="1143000"/>
          <a:ext cx="7424738" cy="242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" name="Document" r:id="rId4" imgW="7389702" imgH="2449766" progId="Word.Document.12">
                  <p:embed/>
                </p:oleObj>
              </mc:Choice>
              <mc:Fallback>
                <p:oleObj name="Document" r:id="rId4" imgW="7389702" imgH="24497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424738" cy="2427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410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new line character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749298"/>
              </p:ext>
            </p:extLst>
          </p:nvPr>
        </p:nvGraphicFramePr>
        <p:xfrm>
          <a:off x="914400" y="1143000"/>
          <a:ext cx="7337425" cy="211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Document" r:id="rId4" imgW="7345073" imgH="2122003" progId="Word.Document.12">
                  <p:embed/>
                </p:oleObj>
              </mc:Choice>
              <mc:Fallback>
                <p:oleObj name="Document" r:id="rId4" imgW="7345073" imgH="21220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37425" cy="211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857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new line, return, and tab characters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682847"/>
              </p:ext>
            </p:extLst>
          </p:nvPr>
        </p:nvGraphicFramePr>
        <p:xfrm>
          <a:off x="914400" y="1143000"/>
          <a:ext cx="7337425" cy="200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Document" r:id="rId4" imgW="7345073" imgH="2012989" progId="Word.Document.12">
                  <p:embed/>
                </p:oleObj>
              </mc:Choice>
              <mc:Fallback>
                <p:oleObj name="Document" r:id="rId4" imgW="7345073" imgH="20129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37425" cy="200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544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A syntax error due to quotation marks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961454"/>
              </p:ext>
            </p:extLst>
          </p:nvPr>
        </p:nvGraphicFramePr>
        <p:xfrm>
          <a:off x="914400" y="1143000"/>
          <a:ext cx="7313612" cy="206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Document" r:id="rId4" imgW="7306922" imgH="2060840" progId="Word.Document.12">
                  <p:embed/>
                </p:oleObj>
              </mc:Choice>
              <mc:Fallback>
                <p:oleObj name="Document" r:id="rId4" imgW="7306922" imgH="20608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3612" cy="206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630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A syntax error due to backslashes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806417"/>
              </p:ext>
            </p:extLst>
          </p:nvPr>
        </p:nvGraphicFramePr>
        <p:xfrm>
          <a:off x="914400" y="1143000"/>
          <a:ext cx="7313612" cy="206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0" name="Document" r:id="rId4" imgW="7306922" imgH="2060840" progId="Word.Document.12">
                  <p:embed/>
                </p:oleObj>
              </mc:Choice>
              <mc:Fallback>
                <p:oleObj name="Document" r:id="rId4" imgW="7306922" imgH="20608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3612" cy="206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428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Objectives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231638"/>
              </p:ext>
            </p:extLst>
          </p:nvPr>
        </p:nvGraphicFramePr>
        <p:xfrm>
          <a:off x="914400" y="1143000"/>
          <a:ext cx="7466012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Document" r:id="rId4" imgW="7464865" imgH="2528248" progId="Word.Document.12">
                  <p:embed/>
                </p:oleObj>
              </mc:Choice>
              <mc:Fallback>
                <p:oleObj name="Document" r:id="rId4" imgW="7464865" imgH="25282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466012" cy="252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056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Code Tester application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982994"/>
              </p:ext>
            </p:extLst>
          </p:nvPr>
        </p:nvGraphicFramePr>
        <p:xfrm>
          <a:off x="914400" y="1219200"/>
          <a:ext cx="7345362" cy="230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" name="Document" r:id="rId4" imgW="7345073" imgH="2306932" progId="Word.Document.12">
                  <p:embed/>
                </p:oleObj>
              </mc:Choice>
              <mc:Fallback>
                <p:oleObj name="Document" r:id="rId4" imgW="7345073" imgH="23069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345362" cy="230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56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CodeTesterApp</a:t>
            </a:r>
            <a:r>
              <a:rPr lang="en-US" dirty="0"/>
              <a:t> class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018319"/>
              </p:ext>
            </p:extLst>
          </p:nvPr>
        </p:nvGraphicFramePr>
        <p:xfrm>
          <a:off x="914400" y="1219200"/>
          <a:ext cx="7315200" cy="372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8" name="Document" r:id="rId4" imgW="7313400" imgH="3741749" progId="Word.Document.12">
                  <p:embed/>
                </p:oleObj>
              </mc:Choice>
              <mc:Fallback>
                <p:oleObj name="Document" r:id="rId4" imgW="7313400" imgH="37417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315200" cy="372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70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CodeTesterApp</a:t>
            </a:r>
            <a:r>
              <a:rPr lang="en-US" dirty="0"/>
              <a:t> class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606988"/>
              </p:ext>
            </p:extLst>
          </p:nvPr>
        </p:nvGraphicFramePr>
        <p:xfrm>
          <a:off x="914400" y="1196975"/>
          <a:ext cx="7315200" cy="345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2" name="Document" r:id="rId3" imgW="7313400" imgH="3452483" progId="Word.Document.12">
                  <p:embed/>
                </p:oleObj>
              </mc:Choice>
              <mc:Fallback>
                <p:oleObj name="Document" r:id="rId3" imgW="7313400" imgH="34524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96975"/>
                        <a:ext cx="7315200" cy="345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809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A class that has a main method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</a:t>
            </a:fld>
            <a:endParaRPr lang="en-US" sz="900">
              <a:latin typeface="Arial Narrow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196283"/>
              </p:ext>
            </p:extLst>
          </p:nvPr>
        </p:nvGraphicFramePr>
        <p:xfrm>
          <a:off x="561975" y="1219200"/>
          <a:ext cx="8020050" cy="311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r:id="rId3" imgW="5018950" imgH="1932888" progId="Visio.Drawing.11">
                  <p:embed/>
                </p:oleObj>
              </mc:Choice>
              <mc:Fallback>
                <p:oleObj r:id="rId3" imgW="5018950" imgH="1932888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1219200"/>
                        <a:ext cx="8020050" cy="311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870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folder and filename for this class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246993"/>
              </p:ext>
            </p:extLst>
          </p:nvPr>
        </p:nvGraphicFramePr>
        <p:xfrm>
          <a:off x="914400" y="1219200"/>
          <a:ext cx="7313612" cy="191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Document" r:id="rId4" imgW="7313400" imgH="1912969" progId="Word.Document.12">
                  <p:embed/>
                </p:oleObj>
              </mc:Choice>
              <mc:Fallback>
                <p:oleObj name="Document" r:id="rId4" imgW="7313400" imgH="19129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313612" cy="1912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283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5745"/>
            <a:ext cx="7315200" cy="800219"/>
          </a:xfrm>
        </p:spPr>
        <p:txBody>
          <a:bodyPr/>
          <a:lstStyle/>
          <a:p>
            <a:r>
              <a:rPr lang="en-US" dirty="0"/>
              <a:t>A class that includes statements and comments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506146"/>
              </p:ext>
            </p:extLst>
          </p:nvPr>
        </p:nvGraphicFramePr>
        <p:xfrm>
          <a:off x="914400" y="1447800"/>
          <a:ext cx="7466012" cy="374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Document" r:id="rId4" imgW="7456285" imgH="3739590" progId="Word.Document.12">
                  <p:embed/>
                </p:oleObj>
              </mc:Choice>
              <mc:Fallback>
                <p:oleObj name="Document" r:id="rId4" imgW="7456285" imgH="37395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466012" cy="3741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716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Two methods of the </a:t>
            </a:r>
            <a:r>
              <a:rPr lang="en-US" dirty="0" err="1"/>
              <a:t>System.out</a:t>
            </a:r>
            <a:r>
              <a:rPr lang="en-US" dirty="0"/>
              <a:t> object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05137"/>
              </p:ext>
            </p:extLst>
          </p:nvPr>
        </p:nvGraphicFramePr>
        <p:xfrm>
          <a:off x="914400" y="1295400"/>
          <a:ext cx="731361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Document" r:id="rId4" imgW="7313400" imgH="612352" progId="Word.Document.12">
                  <p:embed/>
                </p:oleObj>
              </mc:Choice>
              <mc:Fallback>
                <p:oleObj name="Document" r:id="rId4" imgW="7313400" imgH="6123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95400"/>
                        <a:ext cx="7313612" cy="61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293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A class that prints output to the console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682275"/>
              </p:ext>
            </p:extLst>
          </p:nvPr>
        </p:nvGraphicFramePr>
        <p:xfrm>
          <a:off x="914400" y="1176337"/>
          <a:ext cx="7315200" cy="392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Document" r:id="rId4" imgW="7313400" imgH="3949704" progId="Word.Document.12">
                  <p:embed/>
                </p:oleObj>
              </mc:Choice>
              <mc:Fallback>
                <p:oleObj name="Document" r:id="rId4" imgW="7313400" imgH="39497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76337"/>
                        <a:ext cx="7315200" cy="392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896731"/>
              </p:ext>
            </p:extLst>
          </p:nvPr>
        </p:nvGraphicFramePr>
        <p:xfrm>
          <a:off x="914400" y="4724400"/>
          <a:ext cx="7345362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Document" r:id="rId7" imgW="7345073" imgH="1158143" progId="Word.Document.12">
                  <p:embed/>
                </p:oleObj>
              </mc:Choice>
              <mc:Fallback>
                <p:oleObj name="Document" r:id="rId7" imgW="7345073" imgH="11581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4724400"/>
                        <a:ext cx="7345362" cy="115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059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first dialog box for creating a new project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9</a:t>
            </a:fld>
            <a:endParaRPr lang="en-US" sz="900">
              <a:latin typeface="Arial Narrow" pitchFamily="34" charset="0"/>
            </a:endParaRPr>
          </a:p>
        </p:txBody>
      </p:sp>
      <p:pic>
        <p:nvPicPr>
          <p:cNvPr id="7" name="Picture 6" descr="2-4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70039"/>
            <a:ext cx="3648075" cy="4882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906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slides_with_titles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slides_with_titles</Template>
  <TotalTime>109</TotalTime>
  <Words>828</Words>
  <Application>Microsoft Office PowerPoint</Application>
  <PresentationFormat>On-screen Show (4:3)</PresentationFormat>
  <Paragraphs>160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Master slides_with_titles</vt:lpstr>
      <vt:lpstr>Document</vt:lpstr>
      <vt:lpstr>Microsoft Visio Drawing</vt:lpstr>
      <vt:lpstr>Microsoft Word Document</vt:lpstr>
      <vt:lpstr>Chapter 2</vt:lpstr>
      <vt:lpstr>Objectives</vt:lpstr>
      <vt:lpstr>Objectives (cont.)</vt:lpstr>
      <vt:lpstr>A class that has a main method</vt:lpstr>
      <vt:lpstr>The folder and filename for this class</vt:lpstr>
      <vt:lpstr>A class that includes statements and comments</vt:lpstr>
      <vt:lpstr>Two methods of the System.out object</vt:lpstr>
      <vt:lpstr>A class that prints output to the console</vt:lpstr>
      <vt:lpstr>The first dialog box for creating a new project</vt:lpstr>
      <vt:lpstr>The second dialog box for creating a new project</vt:lpstr>
      <vt:lpstr>The starting source code for a project</vt:lpstr>
      <vt:lpstr>The code editor with a code completion list</vt:lpstr>
      <vt:lpstr>The code editor with an error displayed</vt:lpstr>
      <vt:lpstr>Two of the eight primitive data types</vt:lpstr>
      <vt:lpstr>How to declare and initialize a variable  in two statements</vt:lpstr>
      <vt:lpstr>How to declare and initialize a variable in one statement</vt:lpstr>
      <vt:lpstr>Naming recommendations for variables</vt:lpstr>
      <vt:lpstr>Java keywords</vt:lpstr>
      <vt:lpstr>The syntax for an assignment statement</vt:lpstr>
      <vt:lpstr>The basic arithmetic operators</vt:lpstr>
      <vt:lpstr>Code that calculates a total amount</vt:lpstr>
      <vt:lpstr>Code that divides two int values</vt:lpstr>
      <vt:lpstr>How to declare and initialize a String variable</vt:lpstr>
      <vt:lpstr>How to join strings</vt:lpstr>
      <vt:lpstr>Common escape sequences</vt:lpstr>
      <vt:lpstr>The new line character</vt:lpstr>
      <vt:lpstr>The new line, return, and tab characters</vt:lpstr>
      <vt:lpstr>A syntax error due to quotation marks</vt:lpstr>
      <vt:lpstr>A syntax error due to backslashes</vt:lpstr>
      <vt:lpstr>The Code Tester application</vt:lpstr>
      <vt:lpstr>The CodeTesterApp class</vt:lpstr>
      <vt:lpstr>The CodeTesterApp class (cont.)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Cyndi Martinez</dc:creator>
  <cp:lastModifiedBy>Joel Murach</cp:lastModifiedBy>
  <cp:revision>10</cp:revision>
  <dcterms:created xsi:type="dcterms:W3CDTF">2015-07-30T22:36:46Z</dcterms:created>
  <dcterms:modified xsi:type="dcterms:W3CDTF">2015-08-17T16:33:09Z</dcterms:modified>
</cp:coreProperties>
</file>