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27"/>
  </p:notesMasterIdLst>
  <p:handoutMasterIdLst>
    <p:handoutMasterId r:id="rId28"/>
  </p:handoutMasterIdLst>
  <p:sldIdLst>
    <p:sldId id="323" r:id="rId2"/>
    <p:sldId id="324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41" r:id="rId20"/>
    <p:sldId id="342" r:id="rId21"/>
    <p:sldId id="343" r:id="rId22"/>
    <p:sldId id="344" r:id="rId23"/>
    <p:sldId id="345" r:id="rId24"/>
    <p:sldId id="346" r:id="rId25"/>
    <p:sldId id="347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6452" autoAdjust="0"/>
  </p:normalViewPr>
  <p:slideViewPr>
    <p:cSldViewPr>
      <p:cViewPr varScale="1">
        <p:scale>
          <a:sx n="94" d="100"/>
          <a:sy n="94" d="100"/>
        </p:scale>
        <p:origin x="-2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8/12/2015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0"/>
            <a:ext cx="7772400" cy="553998"/>
          </a:xfrm>
        </p:spPr>
        <p:txBody>
          <a:bodyPr lIns="0" tIns="0" rIns="0" bIns="0" anchor="t" anchorCtr="0">
            <a:spAutoFit/>
          </a:bodyPr>
          <a:lstStyle>
            <a:lvl1pPr>
              <a:defRPr sz="3600" b="1" i="0" baseline="0">
                <a:solidFill>
                  <a:srgbClr val="0033CC"/>
                </a:solidFill>
              </a:defRPr>
            </a:lvl1pPr>
          </a:lstStyle>
          <a:p>
            <a:r>
              <a:rPr lang="en-US" dirty="0" smtClean="0"/>
              <a:t>Chapter number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smtClean="0">
              <a:latin typeface="Times New Roman"/>
            </a:endParaRPr>
          </a:p>
          <a:p>
            <a:pPr>
              <a:defRPr/>
            </a:pPr>
            <a:r>
              <a:rPr lang="en-US" smtClean="0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8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C9</a:t>
            </a:r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2015, Mike Murach &amp; Associates, Inc.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700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762000" y="6248400"/>
            <a:ext cx="1981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9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Eclipse, C4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2895600" y="6248400"/>
            <a:ext cx="3352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9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© 2015, Mike Murach &amp; Associates, Inc.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Document1.docx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0.emf"/><Relationship Id="rId4" Type="http://schemas.openxmlformats.org/officeDocument/2006/relationships/package" Target="../embeddings/Microsoft_Word_Document10.docx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1.emf"/><Relationship Id="rId4" Type="http://schemas.openxmlformats.org/officeDocument/2006/relationships/package" Target="../embeddings/Microsoft_Word_Document11.docx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2.emf"/><Relationship Id="rId4" Type="http://schemas.openxmlformats.org/officeDocument/2006/relationships/package" Target="../embeddings/Microsoft_Word_Document12.docx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13.emf"/><Relationship Id="rId4" Type="http://schemas.openxmlformats.org/officeDocument/2006/relationships/package" Target="../embeddings/Microsoft_Word_Document13.docx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14.emf"/><Relationship Id="rId4" Type="http://schemas.openxmlformats.org/officeDocument/2006/relationships/package" Target="../embeddings/Microsoft_Word_Document14.docx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15.emf"/><Relationship Id="rId4" Type="http://schemas.openxmlformats.org/officeDocument/2006/relationships/package" Target="../embeddings/Microsoft_Word_Document15.docx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16.emf"/><Relationship Id="rId4" Type="http://schemas.openxmlformats.org/officeDocument/2006/relationships/package" Target="../embeddings/Microsoft_Word_Document16.docx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17.emf"/><Relationship Id="rId4" Type="http://schemas.openxmlformats.org/officeDocument/2006/relationships/package" Target="../embeddings/Microsoft_Word_Document17.docx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18.emf"/><Relationship Id="rId4" Type="http://schemas.openxmlformats.org/officeDocument/2006/relationships/package" Target="../embeddings/Microsoft_Word_Document18.docx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19.emf"/><Relationship Id="rId4" Type="http://schemas.openxmlformats.org/officeDocument/2006/relationships/package" Target="../embeddings/Microsoft_Word_Document19.doc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Document2.docx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20.emf"/><Relationship Id="rId4" Type="http://schemas.openxmlformats.org/officeDocument/2006/relationships/package" Target="../embeddings/Microsoft_Word_Document20.docx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21.emf"/><Relationship Id="rId4" Type="http://schemas.openxmlformats.org/officeDocument/2006/relationships/package" Target="../embeddings/Microsoft_Word_Document21.docx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5" Type="http://schemas.openxmlformats.org/officeDocument/2006/relationships/image" Target="../media/image22.emf"/><Relationship Id="rId4" Type="http://schemas.openxmlformats.org/officeDocument/2006/relationships/package" Target="../embeddings/Microsoft_Word_Document22.docx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5" Type="http://schemas.openxmlformats.org/officeDocument/2006/relationships/image" Target="../media/image23.emf"/><Relationship Id="rId4" Type="http://schemas.openxmlformats.org/officeDocument/2006/relationships/package" Target="../embeddings/Microsoft_Word_Document23.docx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5" Type="http://schemas.openxmlformats.org/officeDocument/2006/relationships/image" Target="../media/image24.emf"/><Relationship Id="rId4" Type="http://schemas.openxmlformats.org/officeDocument/2006/relationships/package" Target="../embeddings/Microsoft_Word_Document24.docx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image" Target="../media/image25.emf"/><Relationship Id="rId4" Type="http://schemas.openxmlformats.org/officeDocument/2006/relationships/package" Target="../embeddings/Microsoft_Word_Document25.doc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3.doc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Word_Document4.doc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Word_Document5.doc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Word_Document6.doc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7.emf"/><Relationship Id="rId4" Type="http://schemas.openxmlformats.org/officeDocument/2006/relationships/package" Target="../embeddings/Microsoft_Word_Document7.doc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8.emf"/><Relationship Id="rId4" Type="http://schemas.openxmlformats.org/officeDocument/2006/relationships/package" Target="../embeddings/Microsoft_Word_Document8.doc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9.emf"/><Relationship Id="rId4" Type="http://schemas.openxmlformats.org/officeDocument/2006/relationships/package" Target="../embeddings/Microsoft_Word_Document9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</a:t>
            </a:r>
            <a:r>
              <a:rPr lang="en-US" dirty="0"/>
              <a:t>9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smtClean="0">
              <a:latin typeface="Times New Roman"/>
            </a:endParaRPr>
          </a:p>
          <a:p>
            <a:pPr>
              <a:defRPr/>
            </a:pPr>
            <a:r>
              <a:rPr lang="en-US" smtClean="0"/>
              <a:t>Slide </a:t>
            </a:r>
            <a:fld id="{BF5C1183-B085-4070-A402-C03A3F977D3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1750251"/>
              </p:ext>
            </p:extLst>
          </p:nvPr>
        </p:nvGraphicFramePr>
        <p:xfrm>
          <a:off x="914400" y="2057400"/>
          <a:ext cx="7315200" cy="195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Document" r:id="rId4" imgW="7313400" imgH="1969095" progId="Word.Document.12">
                  <p:embed/>
                </p:oleObj>
              </mc:Choice>
              <mc:Fallback>
                <p:oleObj name="Document" r:id="rId4" imgW="7313400" imgH="196909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2057400"/>
                        <a:ext cx="7315200" cy="1958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495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Methods for working with string indexes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10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329625"/>
              </p:ext>
            </p:extLst>
          </p:nvPr>
        </p:nvGraphicFramePr>
        <p:xfrm>
          <a:off x="914400" y="1143000"/>
          <a:ext cx="73152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2" name="Document" r:id="rId4" imgW="7313400" imgH="2067676" progId="Word.Document.12">
                  <p:embed/>
                </p:oleObj>
              </mc:Choice>
              <mc:Fallback>
                <p:oleObj name="Document" r:id="rId4" imgW="7313400" imgH="206767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205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963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to get the length of a string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11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6654610"/>
              </p:ext>
            </p:extLst>
          </p:nvPr>
        </p:nvGraphicFramePr>
        <p:xfrm>
          <a:off x="914400" y="1143000"/>
          <a:ext cx="7315200" cy="242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96" name="Document" r:id="rId4" imgW="7313400" imgH="2439692" progId="Word.Document.12">
                  <p:embed/>
                </p:oleObj>
              </mc:Choice>
              <mc:Fallback>
                <p:oleObj name="Document" r:id="rId4" imgW="7313400" imgH="243969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2427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985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5"/>
            <a:ext cx="7315200" cy="800219"/>
          </a:xfrm>
        </p:spPr>
        <p:txBody>
          <a:bodyPr/>
          <a:lstStyle/>
          <a:p>
            <a:r>
              <a:rPr lang="en-US" dirty="0"/>
              <a:t>Code that gets the index values for the two spaces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12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581662"/>
              </p:ext>
            </p:extLst>
          </p:nvPr>
        </p:nvGraphicFramePr>
        <p:xfrm>
          <a:off x="914400" y="1371600"/>
          <a:ext cx="7315200" cy="477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20" name="Document" r:id="rId4" imgW="7313400" imgH="4803110" progId="Word.Document.12">
                  <p:embed/>
                </p:oleObj>
              </mc:Choice>
              <mc:Fallback>
                <p:oleObj name="Document" r:id="rId4" imgW="7313400" imgH="480311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371600"/>
                        <a:ext cx="7315200" cy="4778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3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Methods for modifying strings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13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143470"/>
              </p:ext>
            </p:extLst>
          </p:nvPr>
        </p:nvGraphicFramePr>
        <p:xfrm>
          <a:off x="914400" y="1143000"/>
          <a:ext cx="7315200" cy="1154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44" name="Document" r:id="rId4" imgW="7313400" imgH="1159223" progId="Word.Document.12">
                  <p:embed/>
                </p:oleObj>
              </mc:Choice>
              <mc:Fallback>
                <p:oleObj name="Document" r:id="rId4" imgW="7313400" imgH="115922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1154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685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Code that trims spaces from a string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14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4648727"/>
              </p:ext>
            </p:extLst>
          </p:nvPr>
        </p:nvGraphicFramePr>
        <p:xfrm>
          <a:off x="914400" y="1143000"/>
          <a:ext cx="7315200" cy="2405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68" name="Document" r:id="rId4" imgW="7313400" imgH="2417745" progId="Word.Document.12">
                  <p:embed/>
                </p:oleObj>
              </mc:Choice>
              <mc:Fallback>
                <p:oleObj name="Document" r:id="rId4" imgW="7313400" imgH="241774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2405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4796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5"/>
            <a:ext cx="7315200" cy="800219"/>
          </a:xfrm>
        </p:spPr>
        <p:txBody>
          <a:bodyPr/>
          <a:lstStyle/>
          <a:p>
            <a:r>
              <a:rPr lang="en-US" dirty="0"/>
              <a:t>Code that adds dashes to a credit card number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15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020649"/>
              </p:ext>
            </p:extLst>
          </p:nvPr>
        </p:nvGraphicFramePr>
        <p:xfrm>
          <a:off x="914400" y="1371600"/>
          <a:ext cx="7315200" cy="371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92" name="Document" r:id="rId4" imgW="7313400" imgH="3730955" progId="Word.Document.12">
                  <p:embed/>
                </p:oleObj>
              </mc:Choice>
              <mc:Fallback>
                <p:oleObj name="Document" r:id="rId4" imgW="7313400" imgH="373095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371600"/>
                        <a:ext cx="7315200" cy="3711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110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StringBuilder</a:t>
            </a:r>
            <a:r>
              <a:rPr lang="en-US" dirty="0"/>
              <a:t> class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16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9410998"/>
              </p:ext>
            </p:extLst>
          </p:nvPr>
        </p:nvGraphicFramePr>
        <p:xfrm>
          <a:off x="914400" y="1143000"/>
          <a:ext cx="7315200" cy="336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16" name="Document" r:id="rId4" imgW="7313400" imgH="3380526" progId="Word.Document.12">
                  <p:embed/>
                </p:oleObj>
              </mc:Choice>
              <mc:Fallback>
                <p:oleObj name="Document" r:id="rId4" imgW="7313400" imgH="338052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3363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641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Code that creates a credit card number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17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4115633"/>
              </p:ext>
            </p:extLst>
          </p:nvPr>
        </p:nvGraphicFramePr>
        <p:xfrm>
          <a:off x="914400" y="1143000"/>
          <a:ext cx="7315200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40" name="Document" r:id="rId4" imgW="7313400" imgH="3216465" progId="Word.Document.12">
                  <p:embed/>
                </p:oleObj>
              </mc:Choice>
              <mc:Fallback>
                <p:oleObj name="Document" r:id="rId4" imgW="7313400" imgH="321646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320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212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More methods of the </a:t>
            </a:r>
            <a:r>
              <a:rPr lang="en-US" dirty="0" err="1"/>
              <a:t>StringBuilder</a:t>
            </a:r>
            <a:r>
              <a:rPr lang="en-US" dirty="0"/>
              <a:t> class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18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399882"/>
              </p:ext>
            </p:extLst>
          </p:nvPr>
        </p:nvGraphicFramePr>
        <p:xfrm>
          <a:off x="914400" y="1219200"/>
          <a:ext cx="7315200" cy="303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64" name="Document" r:id="rId4" imgW="7313400" imgH="3052044" progId="Word.Document.12">
                  <p:embed/>
                </p:oleObj>
              </mc:Choice>
              <mc:Fallback>
                <p:oleObj name="Document" r:id="rId4" imgW="7313400" imgH="305204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3036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334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5"/>
            <a:ext cx="7315200" cy="800219"/>
          </a:xfrm>
        </p:spPr>
        <p:txBody>
          <a:bodyPr/>
          <a:lstStyle/>
          <a:p>
            <a:r>
              <a:rPr lang="en-US" dirty="0"/>
              <a:t>Code that adds dashes to a credit card number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19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26364"/>
              </p:ext>
            </p:extLst>
          </p:nvPr>
        </p:nvGraphicFramePr>
        <p:xfrm>
          <a:off x="914400" y="1447800"/>
          <a:ext cx="7315200" cy="451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87" name="Document" r:id="rId4" imgW="7313400" imgH="4540468" progId="Word.Document.12">
                  <p:embed/>
                </p:oleObj>
              </mc:Choice>
              <mc:Fallback>
                <p:oleObj name="Document" r:id="rId4" imgW="7313400" imgH="454046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447800"/>
                        <a:ext cx="7315200" cy="4518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1344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4568490"/>
              </p:ext>
            </p:extLst>
          </p:nvPr>
        </p:nvGraphicFramePr>
        <p:xfrm>
          <a:off x="914400" y="1066800"/>
          <a:ext cx="7315200" cy="352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80" name="Document" r:id="rId4" imgW="7313400" imgH="3544587" progId="Word.Document.12">
                  <p:embed/>
                </p:oleObj>
              </mc:Choice>
              <mc:Fallback>
                <p:oleObj name="Document" r:id="rId4" imgW="7313400" imgH="354458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066800"/>
                        <a:ext cx="7315200" cy="3527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068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console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20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1621431"/>
              </p:ext>
            </p:extLst>
          </p:nvPr>
        </p:nvGraphicFramePr>
        <p:xfrm>
          <a:off x="838200" y="1219200"/>
          <a:ext cx="7467600" cy="322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11" name="Document" r:id="rId4" imgW="7459524" imgH="3238412" progId="Word.Document.12">
                  <p:embed/>
                </p:oleObj>
              </mc:Choice>
              <mc:Fallback>
                <p:oleObj name="Document" r:id="rId4" imgW="7459524" imgH="323841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8200" y="1219200"/>
                        <a:ext cx="7467600" cy="3222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893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StringUtil</a:t>
            </a:r>
            <a:r>
              <a:rPr lang="en-US" dirty="0"/>
              <a:t> class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21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31167"/>
              </p:ext>
            </p:extLst>
          </p:nvPr>
        </p:nvGraphicFramePr>
        <p:xfrm>
          <a:off x="914400" y="1219200"/>
          <a:ext cx="7315200" cy="431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35" name="Document" r:id="rId4" imgW="7313400" imgH="4332513" progId="Word.Document.12">
                  <p:embed/>
                </p:oleObj>
              </mc:Choice>
              <mc:Fallback>
                <p:oleObj name="Document" r:id="rId4" imgW="7313400" imgH="433251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4311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626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Main class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22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2108642"/>
              </p:ext>
            </p:extLst>
          </p:nvPr>
        </p:nvGraphicFramePr>
        <p:xfrm>
          <a:off x="914400" y="1219200"/>
          <a:ext cx="7315200" cy="333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59" name="Document" r:id="rId4" imgW="7313400" imgH="3347786" progId="Word.Document.12">
                  <p:embed/>
                </p:oleObj>
              </mc:Choice>
              <mc:Fallback>
                <p:oleObj name="Document" r:id="rId4" imgW="7313400" imgH="334778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3330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213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Main class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23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188282"/>
              </p:ext>
            </p:extLst>
          </p:nvPr>
        </p:nvGraphicFramePr>
        <p:xfrm>
          <a:off x="914400" y="1219200"/>
          <a:ext cx="7315200" cy="427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83" name="Document" r:id="rId4" imgW="7313400" imgH="4299773" progId="Word.Document.12">
                  <p:embed/>
                </p:oleObj>
              </mc:Choice>
              <mc:Fallback>
                <p:oleObj name="Document" r:id="rId4" imgW="7313400" imgH="429977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4278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694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Main class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24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28917"/>
              </p:ext>
            </p:extLst>
          </p:nvPr>
        </p:nvGraphicFramePr>
        <p:xfrm>
          <a:off x="914400" y="1219200"/>
          <a:ext cx="7315200" cy="499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07" name="Document" r:id="rId4" imgW="7313400" imgH="5021859" progId="Word.Document.12">
                  <p:embed/>
                </p:oleObj>
              </mc:Choice>
              <mc:Fallback>
                <p:oleObj name="Document" r:id="rId4" imgW="7313400" imgH="502185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4995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604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Main class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25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077927"/>
              </p:ext>
            </p:extLst>
          </p:nvPr>
        </p:nvGraphicFramePr>
        <p:xfrm>
          <a:off x="914400" y="1219200"/>
          <a:ext cx="7272338" cy="211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31" name="Document" r:id="rId4" imgW="7269491" imgH="2122003" progId="Word.Document.12">
                  <p:embed/>
                </p:oleObj>
              </mc:Choice>
              <mc:Fallback>
                <p:oleObj name="Document" r:id="rId4" imgW="7269491" imgH="212200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272338" cy="2111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973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String class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3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5512501"/>
              </p:ext>
            </p:extLst>
          </p:nvPr>
        </p:nvGraphicFramePr>
        <p:xfrm>
          <a:off x="914400" y="1143000"/>
          <a:ext cx="7315200" cy="311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04" name="Document" r:id="rId4" imgW="7313400" imgH="3129037" progId="Word.Document.12">
                  <p:embed/>
                </p:oleObj>
              </mc:Choice>
              <mc:Fallback>
                <p:oleObj name="Document" r:id="rId4" imgW="7313400" imgH="312903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311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2661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to join strings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4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867429"/>
              </p:ext>
            </p:extLst>
          </p:nvPr>
        </p:nvGraphicFramePr>
        <p:xfrm>
          <a:off x="914400" y="1143000"/>
          <a:ext cx="73152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8" name="Document" r:id="rId4" imgW="7313400" imgH="1914408" progId="Word.Document.12">
                  <p:embed/>
                </p:oleObj>
              </mc:Choice>
              <mc:Fallback>
                <p:oleObj name="Document" r:id="rId4" imgW="7313400" imgH="191440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190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389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to append one string to another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5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1129749"/>
              </p:ext>
            </p:extLst>
          </p:nvPr>
        </p:nvGraphicFramePr>
        <p:xfrm>
          <a:off x="914400" y="1143000"/>
          <a:ext cx="7315200" cy="241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2" name="Document" r:id="rId4" imgW="7313400" imgH="2428539" progId="Word.Document.12">
                  <p:embed/>
                </p:oleObj>
              </mc:Choice>
              <mc:Fallback>
                <p:oleObj name="Document" r:id="rId4" imgW="7313400" imgH="242853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2416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11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Methods for comparing strings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6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943652"/>
              </p:ext>
            </p:extLst>
          </p:nvPr>
        </p:nvGraphicFramePr>
        <p:xfrm>
          <a:off x="914400" y="1219200"/>
          <a:ext cx="7315200" cy="177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6" name="Document" r:id="rId4" imgW="7313400" imgH="1783087" progId="Word.Document.12">
                  <p:embed/>
                </p:oleObj>
              </mc:Choice>
              <mc:Fallback>
                <p:oleObj name="Document" r:id="rId4" imgW="7313400" imgH="178308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1774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9089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A common mistake when testing for equality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7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1366635"/>
              </p:ext>
            </p:extLst>
          </p:nvPr>
        </p:nvGraphicFramePr>
        <p:xfrm>
          <a:off x="914400" y="1143000"/>
          <a:ext cx="7315200" cy="223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00" name="Document" r:id="rId4" imgW="7313400" imgH="2242531" progId="Word.Document.12">
                  <p:embed/>
                </p:oleObj>
              </mc:Choice>
              <mc:Fallback>
                <p:oleObj name="Document" r:id="rId4" imgW="7313400" imgH="224253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2232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860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6"/>
            <a:ext cx="7315200" cy="800219"/>
          </a:xfrm>
        </p:spPr>
        <p:txBody>
          <a:bodyPr/>
          <a:lstStyle/>
          <a:p>
            <a:r>
              <a:rPr lang="en-US" dirty="0"/>
              <a:t>How to use the equals method </a:t>
            </a:r>
            <a:br>
              <a:rPr lang="en-US" dirty="0"/>
            </a:br>
            <a:r>
              <a:rPr lang="en-US" dirty="0"/>
              <a:t>to check for an empty string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8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295065"/>
              </p:ext>
            </p:extLst>
          </p:nvPr>
        </p:nvGraphicFramePr>
        <p:xfrm>
          <a:off x="914400" y="1447800"/>
          <a:ext cx="7315200" cy="222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4" name="Document" r:id="rId4" imgW="7313400" imgH="2231737" progId="Word.Document.12">
                  <p:embed/>
                </p:oleObj>
              </mc:Choice>
              <mc:Fallback>
                <p:oleObj name="Document" r:id="rId4" imgW="7313400" imgH="223173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447800"/>
                        <a:ext cx="7315200" cy="2220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670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to use the </a:t>
            </a:r>
            <a:r>
              <a:rPr lang="en-US" dirty="0" err="1"/>
              <a:t>startsWith</a:t>
            </a:r>
            <a:r>
              <a:rPr lang="en-US" dirty="0"/>
              <a:t> method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Murach's</a:t>
            </a:r>
            <a:r>
              <a:rPr lang="en-US" dirty="0" smtClean="0"/>
              <a:t> Beg. Java with </a:t>
            </a:r>
            <a:r>
              <a:rPr lang="en-US" dirty="0" smtClean="0"/>
              <a:t>Eclipse, </a:t>
            </a:r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9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5524116"/>
              </p:ext>
            </p:extLst>
          </p:nvPr>
        </p:nvGraphicFramePr>
        <p:xfrm>
          <a:off x="914400" y="1143000"/>
          <a:ext cx="7315200" cy="227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48" name="Document" r:id="rId4" imgW="7313400" imgH="2286424" progId="Word.Document.12">
                  <p:embed/>
                </p:oleObj>
              </mc:Choice>
              <mc:Fallback>
                <p:oleObj name="Document" r:id="rId4" imgW="7313400" imgH="228642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2274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984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 slides_with_titles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 slides_with_titles</Template>
  <TotalTime>973</TotalTime>
  <Words>635</Words>
  <Application>Microsoft Office PowerPoint</Application>
  <PresentationFormat>On-screen Show (4:3)</PresentationFormat>
  <Paragraphs>125</Paragraphs>
  <Slides>25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Master slides_with_titles</vt:lpstr>
      <vt:lpstr>Document</vt:lpstr>
      <vt:lpstr>Chapter 9</vt:lpstr>
      <vt:lpstr>Objectives</vt:lpstr>
      <vt:lpstr>The String class</vt:lpstr>
      <vt:lpstr>How to join strings</vt:lpstr>
      <vt:lpstr>How to append one string to another</vt:lpstr>
      <vt:lpstr>Methods for comparing strings</vt:lpstr>
      <vt:lpstr>A common mistake when testing for equality</vt:lpstr>
      <vt:lpstr>How to use the equals method  to check for an empty string</vt:lpstr>
      <vt:lpstr>How to use the startsWith method</vt:lpstr>
      <vt:lpstr>Methods for working with string indexes</vt:lpstr>
      <vt:lpstr>How to get the length of a string</vt:lpstr>
      <vt:lpstr>Code that gets the index values for the two spaces</vt:lpstr>
      <vt:lpstr>Methods for modifying strings</vt:lpstr>
      <vt:lpstr>Code that trims spaces from a string</vt:lpstr>
      <vt:lpstr>Code that adds dashes to a credit card number</vt:lpstr>
      <vt:lpstr>The StringBuilder class</vt:lpstr>
      <vt:lpstr>Code that creates a credit card number</vt:lpstr>
      <vt:lpstr>More methods of the StringBuilder class</vt:lpstr>
      <vt:lpstr>Code that adds dashes to a credit card number</vt:lpstr>
      <vt:lpstr>The console</vt:lpstr>
      <vt:lpstr>The StringUtil class</vt:lpstr>
      <vt:lpstr>The Main class</vt:lpstr>
      <vt:lpstr>The Main class (cont.)</vt:lpstr>
      <vt:lpstr>The Main class (cont.)</vt:lpstr>
      <vt:lpstr>The Main class (cont.)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Cyndi Martinez</dc:creator>
  <cp:lastModifiedBy>Ray</cp:lastModifiedBy>
  <cp:revision>35</cp:revision>
  <dcterms:created xsi:type="dcterms:W3CDTF">2015-07-30T22:36:46Z</dcterms:created>
  <dcterms:modified xsi:type="dcterms:W3CDTF">2015-08-12T22:15:53Z</dcterms:modified>
</cp:coreProperties>
</file>