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43"/>
  </p:notesMasterIdLst>
  <p:handoutMasterIdLst>
    <p:handoutMasterId r:id="rId44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>
        <p:scale>
          <a:sx n="97" d="100"/>
          <a:sy n="97" d="100"/>
        </p:scale>
        <p:origin x="-102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9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0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Document11.docx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2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13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4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15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17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3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18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19.doc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20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21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22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Word_Document23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Document24.doc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Document25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Document26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Document28.doc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9.emf"/><Relationship Id="rId4" Type="http://schemas.openxmlformats.org/officeDocument/2006/relationships/package" Target="../embeddings/Microsoft_Word_Document29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0.emf"/><Relationship Id="rId4" Type="http://schemas.openxmlformats.org/officeDocument/2006/relationships/package" Target="../embeddings/Microsoft_Word_Document30.doc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1.emf"/><Relationship Id="rId4" Type="http://schemas.openxmlformats.org/officeDocument/2006/relationships/package" Target="../embeddings/Microsoft_Word_Document31.doc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2.emf"/><Relationship Id="rId4" Type="http://schemas.openxmlformats.org/officeDocument/2006/relationships/package" Target="../embeddings/Microsoft_Word_Document32.doc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43.emf"/><Relationship Id="rId4" Type="http://schemas.openxmlformats.org/officeDocument/2006/relationships/package" Target="../embeddings/Microsoft_Word_Document33.docx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4.emf"/><Relationship Id="rId4" Type="http://schemas.openxmlformats.org/officeDocument/2006/relationships/package" Target="../embeddings/Microsoft_Word_Document34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4.docx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5.emf"/><Relationship Id="rId4" Type="http://schemas.openxmlformats.org/officeDocument/2006/relationships/package" Target="../embeddings/Microsoft_Word_Document35.docx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6.emf"/><Relationship Id="rId4" Type="http://schemas.openxmlformats.org/officeDocument/2006/relationships/package" Target="../embeddings/Microsoft_Word_Document36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5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6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7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8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737993"/>
              </p:ext>
            </p:extLst>
          </p:nvPr>
        </p:nvGraphicFramePr>
        <p:xfrm>
          <a:off x="914400" y="838200"/>
          <a:ext cx="7301323" cy="2309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4" imgW="7313400" imgH="2306932" progId="Word.Document.12">
                  <p:embed/>
                </p:oleObj>
              </mc:Choice>
              <mc:Fallback>
                <p:oleObj name="Document" r:id="rId4" imgW="7313400" imgH="23069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838200"/>
                        <a:ext cx="7301323" cy="2309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895656"/>
              </p:ext>
            </p:extLst>
          </p:nvPr>
        </p:nvGraphicFramePr>
        <p:xfrm>
          <a:off x="990600" y="1600200"/>
          <a:ext cx="7315200" cy="219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7" imgW="7313400" imgH="2209790" progId="Word.Document.12">
                  <p:embed/>
                </p:oleObj>
              </mc:Choice>
              <mc:Fallback>
                <p:oleObj name="Document" r:id="rId7" imgW="7313400" imgH="22097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0600" y="1600200"/>
                        <a:ext cx="7315200" cy="2198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resulting layout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 descr="21-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1"/>
            <a:ext cx="5700000" cy="1600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4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More fields of the </a:t>
            </a:r>
            <a:r>
              <a:rPr lang="en-US" dirty="0" err="1"/>
              <a:t>GridBagConstraints</a:t>
            </a:r>
            <a:r>
              <a:rPr lang="en-US" dirty="0"/>
              <a:t>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108374"/>
              </p:ext>
            </p:extLst>
          </p:nvPr>
        </p:nvGraphicFramePr>
        <p:xfrm>
          <a:off x="914400" y="1143000"/>
          <a:ext cx="731520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Document" r:id="rId4" imgW="7313400" imgH="1936355" progId="Word.Document.12">
                  <p:embed/>
                </p:oleObj>
              </mc:Choice>
              <mc:Fallback>
                <p:oleObj name="Document" r:id="rId4" imgW="7313400" imgH="19363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192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05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to use insets to add padding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060098"/>
              </p:ext>
            </p:extLst>
          </p:nvPr>
        </p:nvGraphicFramePr>
        <p:xfrm>
          <a:off x="914400" y="1219200"/>
          <a:ext cx="7315200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Document" r:id="rId4" imgW="7313400" imgH="2724281" progId="Word.Document.12">
                  <p:embed/>
                </p:oleObj>
              </mc:Choice>
              <mc:Fallback>
                <p:oleObj name="Document" r:id="rId4" imgW="7313400" imgH="27242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271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21-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600685"/>
            <a:ext cx="5985714" cy="1885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8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common problem after horizontal resizing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 descr="21-6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5885715" cy="16142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776021"/>
              </p:ext>
            </p:extLst>
          </p:nvPr>
        </p:nvGraphicFramePr>
        <p:xfrm>
          <a:off x="914400" y="2865106"/>
          <a:ext cx="7315200" cy="242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Document" r:id="rId5" imgW="7313400" imgH="2439692" progId="Word.Document.12">
                  <p:embed/>
                </p:oleObj>
              </mc:Choice>
              <mc:Fallback>
                <p:oleObj name="Document" r:id="rId5" imgW="7313400" imgH="24396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2865106"/>
                        <a:ext cx="7315200" cy="242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71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5"/>
            <a:ext cx="7315200" cy="800219"/>
          </a:xfrm>
        </p:spPr>
        <p:txBody>
          <a:bodyPr/>
          <a:lstStyle/>
          <a:p>
            <a:r>
              <a:rPr lang="en-US" dirty="0"/>
              <a:t>Code that sets the preferred and maximum sizes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057140"/>
              </p:ext>
            </p:extLst>
          </p:nvPr>
        </p:nvGraphicFramePr>
        <p:xfrm>
          <a:off x="914400" y="1371600"/>
          <a:ext cx="7315200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Document" r:id="rId4" imgW="7313400" imgH="2844449" progId="Word.Document.12">
                  <p:embed/>
                </p:oleObj>
              </mc:Choice>
              <mc:Fallback>
                <p:oleObj name="Document" r:id="rId4" imgW="7313400" imgH="28444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371600"/>
                        <a:ext cx="7315200" cy="283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21-6b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4038601"/>
            <a:ext cx="4257143" cy="1614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75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Three ways to fix this problem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840577"/>
              </p:ext>
            </p:extLst>
          </p:nvPr>
        </p:nvGraphicFramePr>
        <p:xfrm>
          <a:off x="914400" y="1219200"/>
          <a:ext cx="7315200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Document" r:id="rId4" imgW="7313400" imgH="2395799" progId="Word.Document.12">
                  <p:embed/>
                </p:oleObj>
              </mc:Choice>
              <mc:Fallback>
                <p:oleObj name="Document" r:id="rId4" imgW="7313400" imgH="23957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238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151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JDialog</a:t>
            </a:r>
            <a:r>
              <a:rPr lang="en-US" dirty="0"/>
              <a:t> constructor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473044"/>
              </p:ext>
            </p:extLst>
          </p:nvPr>
        </p:nvGraphicFramePr>
        <p:xfrm>
          <a:off x="914400" y="1208088"/>
          <a:ext cx="73152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Document" r:id="rId4" imgW="7313400" imgH="623505" progId="Word.Document.12">
                  <p:embed/>
                </p:oleObj>
              </mc:Choice>
              <mc:Fallback>
                <p:oleObj name="Document" r:id="rId4" imgW="7313400" imgH="6235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08088"/>
                        <a:ext cx="7315200" cy="62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823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class for a custom dialog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238565"/>
              </p:ext>
            </p:extLst>
          </p:nvPr>
        </p:nvGraphicFramePr>
        <p:xfrm>
          <a:off x="838200" y="1143000"/>
          <a:ext cx="7315200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Document" r:id="rId4" imgW="7313400" imgH="4329635" progId="Word.Document.12">
                  <p:embed/>
                </p:oleObj>
              </mc:Choice>
              <mc:Fallback>
                <p:oleObj name="Document" r:id="rId4" imgW="7313400" imgH="43296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143000"/>
                        <a:ext cx="7315200" cy="431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9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class for a custom dialog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866990"/>
              </p:ext>
            </p:extLst>
          </p:nvPr>
        </p:nvGraphicFramePr>
        <p:xfrm>
          <a:off x="914400" y="1219200"/>
          <a:ext cx="7315200" cy="347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Document" r:id="rId3" imgW="7313400" imgH="3488821" progId="Word.Document.12">
                  <p:embed/>
                </p:oleObj>
              </mc:Choice>
              <mc:Fallback>
                <p:oleObj name="Document" r:id="rId3" imgW="7313400" imgH="34888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347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63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statement that displays this dialog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551279"/>
              </p:ext>
            </p:extLst>
          </p:nvPr>
        </p:nvGraphicFramePr>
        <p:xfrm>
          <a:off x="914400" y="1143000"/>
          <a:ext cx="73152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Document" r:id="rId4" imgW="7313400" imgH="1017108" progId="Word.Document.12">
                  <p:embed/>
                </p:oleObj>
              </mc:Choice>
              <mc:Fallback>
                <p:oleObj name="Document" r:id="rId4" imgW="7313400" imgH="10171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21-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242858" cy="105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30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849533"/>
              </p:ext>
            </p:extLst>
          </p:nvPr>
        </p:nvGraphicFramePr>
        <p:xfrm>
          <a:off x="914400" y="1066800"/>
          <a:ext cx="7315200" cy="452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Document" r:id="rId4" imgW="7313400" imgH="4551262" progId="Word.Document.12">
                  <p:embed/>
                </p:oleObj>
              </mc:Choice>
              <mc:Fallback>
                <p:oleObj name="Document" r:id="rId4" imgW="7313400" imgH="45512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15200" cy="452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87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to set data in a dialog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762819"/>
              </p:ext>
            </p:extLst>
          </p:nvPr>
        </p:nvGraphicFramePr>
        <p:xfrm>
          <a:off x="914400" y="1066800"/>
          <a:ext cx="73152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Document" r:id="rId4" imgW="7313400" imgH="3905810" progId="Word.Document.12">
                  <p:embed/>
                </p:oleObj>
              </mc:Choice>
              <mc:Fallback>
                <p:oleObj name="Document" r:id="rId4" imgW="7313400" imgH="39058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15200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25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method of the Window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820131"/>
              </p:ext>
            </p:extLst>
          </p:nvPr>
        </p:nvGraphicFramePr>
        <p:xfrm>
          <a:off x="914400" y="1143000"/>
          <a:ext cx="7315200" cy="412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Document" r:id="rId4" imgW="7313400" imgH="4146505" progId="Word.Document.12">
                  <p:embed/>
                </p:oleObj>
              </mc:Choice>
              <mc:Fallback>
                <p:oleObj name="Document" r:id="rId4" imgW="7313400" imgH="41465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412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70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Add Product dialog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 descr="21-10aedi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1" y="1143000"/>
            <a:ext cx="7360001" cy="3074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2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Edit Product dialog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 descr="21-10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" y="1143000"/>
            <a:ext cx="7360001" cy="3081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1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One of the data validation dialogs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 descr="21-10col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4491428" cy="1668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8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ProductForm</a:t>
            </a:r>
            <a:r>
              <a:rPr lang="en-US" dirty="0"/>
              <a:t>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333140"/>
              </p:ext>
            </p:extLst>
          </p:nvPr>
        </p:nvGraphicFramePr>
        <p:xfrm>
          <a:off x="914400" y="1143000"/>
          <a:ext cx="7315200" cy="469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Document" r:id="rId4" imgW="7313400" imgH="4715323" progId="Word.Document.12">
                  <p:embed/>
                </p:oleObj>
              </mc:Choice>
              <mc:Fallback>
                <p:oleObj name="Document" r:id="rId4" imgW="7313400" imgH="47153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469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90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ProductForm</a:t>
            </a:r>
            <a:r>
              <a:rPr lang="en-US" dirty="0"/>
              <a:t>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031288"/>
              </p:ext>
            </p:extLst>
          </p:nvPr>
        </p:nvGraphicFramePr>
        <p:xfrm>
          <a:off x="914400" y="1219200"/>
          <a:ext cx="7315200" cy="347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Document" r:id="rId4" imgW="7313400" imgH="3490260" progId="Word.Document.12">
                  <p:embed/>
                </p:oleObj>
              </mc:Choice>
              <mc:Fallback>
                <p:oleObj name="Document" r:id="rId4" imgW="7313400" imgH="34902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347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80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ProductForm</a:t>
            </a:r>
            <a:r>
              <a:rPr lang="en-US" dirty="0"/>
              <a:t>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337102"/>
              </p:ext>
            </p:extLst>
          </p:nvPr>
        </p:nvGraphicFramePr>
        <p:xfrm>
          <a:off x="914400" y="1219200"/>
          <a:ext cx="7315200" cy="494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Document" r:id="rId4" imgW="7313400" imgH="4967171" progId="Word.Document.12">
                  <p:embed/>
                </p:oleObj>
              </mc:Choice>
              <mc:Fallback>
                <p:oleObj name="Document" r:id="rId4" imgW="7313400" imgH="49671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4941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75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ProductForm</a:t>
            </a:r>
            <a:r>
              <a:rPr lang="en-US" dirty="0"/>
              <a:t>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849109"/>
              </p:ext>
            </p:extLst>
          </p:nvPr>
        </p:nvGraphicFramePr>
        <p:xfrm>
          <a:off x="838200" y="1219200"/>
          <a:ext cx="7315200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Document" r:id="rId4" imgW="7313400" imgH="4481823" progId="Word.Document.12">
                  <p:embed/>
                </p:oleObj>
              </mc:Choice>
              <mc:Fallback>
                <p:oleObj name="Document" r:id="rId4" imgW="7313400" imgH="44818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219200"/>
                        <a:ext cx="7315200" cy="446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3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ProductForm</a:t>
            </a:r>
            <a:r>
              <a:rPr lang="en-US" dirty="0"/>
              <a:t>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97327"/>
              </p:ext>
            </p:extLst>
          </p:nvPr>
        </p:nvGraphicFramePr>
        <p:xfrm>
          <a:off x="914400" y="1219200"/>
          <a:ext cx="7315200" cy="508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Document" r:id="rId4" imgW="7313400" imgH="5109646" progId="Word.Document.12">
                  <p:embed/>
                </p:oleObj>
              </mc:Choice>
              <mc:Fallback>
                <p:oleObj name="Document" r:id="rId4" imgW="7313400" imgH="51096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508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7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window that contains labels and text fields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 descr="21-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04" y="1447800"/>
            <a:ext cx="5614286" cy="20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412750" y="1589660"/>
            <a:ext cx="778510" cy="5835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6515100" algn="l"/>
                <a:tab pos="457200" algn="l"/>
                <a:tab pos="6515100" algn="l"/>
              </a:tabLst>
            </a:pPr>
            <a:r>
              <a:rPr lang="en-US" sz="1600" b="1" dirty="0">
                <a:effectLst/>
                <a:latin typeface="Arial"/>
                <a:ea typeface="Times New Roman"/>
                <a:cs typeface="Times New Roman"/>
              </a:rPr>
              <a:t>labels</a:t>
            </a:r>
            <a:endParaRPr lang="en-US" sz="1600" b="1" dirty="0">
              <a:effectLst/>
              <a:latin typeface="Courier New"/>
              <a:ea typeface="Times New Roman"/>
              <a:cs typeface="Times New Roman"/>
            </a:endParaRPr>
          </a:p>
        </p:txBody>
      </p:sp>
      <p:sp>
        <p:nvSpPr>
          <p:cNvPr id="8" name="Text Box 93"/>
          <p:cNvSpPr txBox="1">
            <a:spLocks noChangeArrowheads="1"/>
          </p:cNvSpPr>
          <p:nvPr/>
        </p:nvSpPr>
        <p:spPr bwMode="auto">
          <a:xfrm>
            <a:off x="7583805" y="1371600"/>
            <a:ext cx="874395" cy="736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6515100" algn="l"/>
                <a:tab pos="457200" algn="l"/>
                <a:tab pos="6515100" algn="l"/>
              </a:tabLst>
            </a:pPr>
            <a:r>
              <a:rPr lang="en-US" sz="1600" b="1" dirty="0">
                <a:effectLst/>
                <a:latin typeface="Arial"/>
                <a:ea typeface="Times New Roman"/>
                <a:cs typeface="Times New Roman"/>
              </a:rPr>
              <a:t>text fields</a:t>
            </a:r>
            <a:endParaRPr lang="en-US" sz="1600" b="1" dirty="0">
              <a:effectLst/>
              <a:latin typeface="Courier New"/>
              <a:ea typeface="Times New Roman"/>
              <a:cs typeface="Times New Roman"/>
            </a:endParaRPr>
          </a:p>
        </p:txBody>
      </p:sp>
      <p:cxnSp>
        <p:nvCxnSpPr>
          <p:cNvPr id="9" name="Line 103"/>
          <p:cNvCxnSpPr>
            <a:cxnSpLocks noChangeShapeType="1"/>
          </p:cNvCxnSpPr>
          <p:nvPr/>
        </p:nvCxnSpPr>
        <p:spPr bwMode="auto">
          <a:xfrm flipH="1" flipV="1">
            <a:off x="802005" y="1981200"/>
            <a:ext cx="997585" cy="844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"/>
          <p:cNvCxnSpPr>
            <a:cxnSpLocks noChangeShapeType="1"/>
          </p:cNvCxnSpPr>
          <p:nvPr/>
        </p:nvCxnSpPr>
        <p:spPr bwMode="auto">
          <a:xfrm>
            <a:off x="802005" y="1981200"/>
            <a:ext cx="831215" cy="41465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103"/>
          <p:cNvCxnSpPr>
            <a:cxnSpLocks noChangeShapeType="1"/>
          </p:cNvCxnSpPr>
          <p:nvPr/>
        </p:nvCxnSpPr>
        <p:spPr bwMode="auto">
          <a:xfrm flipH="1" flipV="1">
            <a:off x="820420" y="1993900"/>
            <a:ext cx="1117600" cy="8470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5"/>
          <p:cNvCxnSpPr>
            <a:cxnSpLocks noChangeShapeType="1"/>
          </p:cNvCxnSpPr>
          <p:nvPr/>
        </p:nvCxnSpPr>
        <p:spPr bwMode="auto">
          <a:xfrm flipV="1">
            <a:off x="4559935" y="1788252"/>
            <a:ext cx="3033395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Line 7"/>
          <p:cNvCxnSpPr>
            <a:cxnSpLocks noChangeShapeType="1"/>
          </p:cNvCxnSpPr>
          <p:nvPr/>
        </p:nvCxnSpPr>
        <p:spPr bwMode="auto">
          <a:xfrm flipV="1">
            <a:off x="3926205" y="1801587"/>
            <a:ext cx="3597910" cy="311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9"/>
          <p:cNvCxnSpPr>
            <a:cxnSpLocks noChangeShapeType="1"/>
          </p:cNvCxnSpPr>
          <p:nvPr/>
        </p:nvCxnSpPr>
        <p:spPr bwMode="auto">
          <a:xfrm flipV="1">
            <a:off x="4028440" y="1801587"/>
            <a:ext cx="3505200" cy="10185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8843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ProductForm</a:t>
            </a:r>
            <a:r>
              <a:rPr lang="en-US" dirty="0"/>
              <a:t>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632657"/>
              </p:ext>
            </p:extLst>
          </p:nvPr>
        </p:nvGraphicFramePr>
        <p:xfrm>
          <a:off x="914400" y="1219200"/>
          <a:ext cx="7313612" cy="483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Document" r:id="rId4" imgW="7313400" imgH="4831173" progId="Word.Document.12">
                  <p:embed/>
                </p:oleObj>
              </mc:Choice>
              <mc:Fallback>
                <p:oleObj name="Document" r:id="rId4" imgW="7313400" imgH="48311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3612" cy="483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5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ProductForm</a:t>
            </a:r>
            <a:r>
              <a:rPr lang="en-US" dirty="0"/>
              <a:t>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897326"/>
              </p:ext>
            </p:extLst>
          </p:nvPr>
        </p:nvGraphicFramePr>
        <p:xfrm>
          <a:off x="914400" y="1143000"/>
          <a:ext cx="7315200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Document" r:id="rId4" imgW="7313400" imgH="3544587" progId="Word.Document.12">
                  <p:embed/>
                </p:oleObj>
              </mc:Choice>
              <mc:Fallback>
                <p:oleObj name="Document" r:id="rId4" imgW="7313400" imgH="35445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7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ProductForm</a:t>
            </a:r>
            <a:r>
              <a:rPr lang="en-US" dirty="0"/>
              <a:t>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835750"/>
              </p:ext>
            </p:extLst>
          </p:nvPr>
        </p:nvGraphicFramePr>
        <p:xfrm>
          <a:off x="914400" y="1219200"/>
          <a:ext cx="7272338" cy="32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Document" r:id="rId3" imgW="7313400" imgH="3277628" progId="Word.Document.12">
                  <p:embed/>
                </p:oleObj>
              </mc:Choice>
              <mc:Fallback>
                <p:oleObj name="Document" r:id="rId3" imgW="7313400" imgH="32776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272338" cy="325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02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ProductForm</a:t>
            </a:r>
            <a:r>
              <a:rPr lang="en-US" dirty="0"/>
              <a:t>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614579"/>
              </p:ext>
            </p:extLst>
          </p:nvPr>
        </p:nvGraphicFramePr>
        <p:xfrm>
          <a:off x="914400" y="1219200"/>
          <a:ext cx="7315200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Document" r:id="rId4" imgW="7313400" imgH="3883863" progId="Word.Document.12">
                  <p:embed/>
                </p:oleObj>
              </mc:Choice>
              <mc:Fallback>
                <p:oleObj name="Document" r:id="rId4" imgW="7313400" imgH="38838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386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34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ProductForm</a:t>
            </a:r>
            <a:r>
              <a:rPr lang="en-US" dirty="0"/>
              <a:t> class (cont.)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010215"/>
              </p:ext>
            </p:extLst>
          </p:nvPr>
        </p:nvGraphicFramePr>
        <p:xfrm>
          <a:off x="914400" y="1219200"/>
          <a:ext cx="7315200" cy="240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Document" r:id="rId4" imgW="7313400" imgH="2416306" progId="Word.Document.12">
                  <p:embed/>
                </p:oleObj>
              </mc:Choice>
              <mc:Fallback>
                <p:oleObj name="Document" r:id="rId4" imgW="7313400" imgH="24163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2405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5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ProductForm</a:t>
            </a:r>
            <a:r>
              <a:rPr lang="en-US" dirty="0"/>
              <a:t>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071680"/>
              </p:ext>
            </p:extLst>
          </p:nvPr>
        </p:nvGraphicFramePr>
        <p:xfrm>
          <a:off x="914400" y="1241425"/>
          <a:ext cx="7315200" cy="459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Document" r:id="rId4" imgW="7313400" imgH="4617102" progId="Word.Document.12">
                  <p:embed/>
                </p:oleObj>
              </mc:Choice>
              <mc:Fallback>
                <p:oleObj name="Document" r:id="rId4" imgW="7313400" imgH="46171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41425"/>
                        <a:ext cx="7315200" cy="459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025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ProductForm</a:t>
            </a:r>
            <a:r>
              <a:rPr lang="en-US" dirty="0"/>
              <a:t>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429179"/>
              </p:ext>
            </p:extLst>
          </p:nvPr>
        </p:nvGraphicFramePr>
        <p:xfrm>
          <a:off x="914400" y="1219200"/>
          <a:ext cx="7315200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Document" r:id="rId4" imgW="7313400" imgH="1739194" progId="Word.Document.12">
                  <p:embed/>
                </p:oleObj>
              </mc:Choice>
              <mc:Fallback>
                <p:oleObj name="Document" r:id="rId4" imgW="7313400" imgH="17391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173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26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method that uses the </a:t>
            </a:r>
            <a:r>
              <a:rPr lang="en-US" dirty="0" err="1"/>
              <a:t>ProductForm</a:t>
            </a:r>
            <a:r>
              <a:rPr lang="en-US" dirty="0"/>
              <a:t>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7287"/>
              </p:ext>
            </p:extLst>
          </p:nvPr>
        </p:nvGraphicFramePr>
        <p:xfrm>
          <a:off x="914400" y="1143000"/>
          <a:ext cx="7315200" cy="176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Document" r:id="rId4" imgW="7313400" imgH="1772294" progId="Word.Document.12">
                  <p:embed/>
                </p:oleObj>
              </mc:Choice>
              <mc:Fallback>
                <p:oleObj name="Document" r:id="rId4" imgW="7313400" imgH="17722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176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58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5"/>
            <a:ext cx="7315200" cy="800219"/>
          </a:xfrm>
        </p:spPr>
        <p:txBody>
          <a:bodyPr/>
          <a:lstStyle/>
          <a:p>
            <a:r>
              <a:rPr lang="en-US" dirty="0"/>
              <a:t>Another method that uses the </a:t>
            </a:r>
            <a:r>
              <a:rPr lang="en-US" dirty="0" err="1"/>
              <a:t>ProductForm</a:t>
            </a:r>
            <a:r>
              <a:rPr lang="en-US" dirty="0"/>
              <a:t>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590569"/>
              </p:ext>
            </p:extLst>
          </p:nvPr>
        </p:nvGraphicFramePr>
        <p:xfrm>
          <a:off x="914400" y="1371600"/>
          <a:ext cx="7315200" cy="422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5" name="Document" r:id="rId4" imgW="7313400" imgH="4244726" progId="Word.Document.12">
                  <p:embed/>
                </p:oleObj>
              </mc:Choice>
              <mc:Fallback>
                <p:oleObj name="Document" r:id="rId4" imgW="7313400" imgH="42447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371600"/>
                        <a:ext cx="7315200" cy="422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63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May cause the GUI to become unresponsive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23904"/>
              </p:ext>
            </p:extLst>
          </p:nvPr>
        </p:nvGraphicFramePr>
        <p:xfrm>
          <a:off x="914400" y="1219200"/>
          <a:ext cx="7315200" cy="223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Document" r:id="rId4" imgW="7313400" imgH="2242531" progId="Word.Document.12">
                  <p:embed/>
                </p:oleObj>
              </mc:Choice>
              <mc:Fallback>
                <p:oleObj name="Document" r:id="rId4" imgW="7313400" imgH="22425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223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48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JLabel</a:t>
            </a:r>
            <a:r>
              <a:rPr lang="en-US" dirty="0"/>
              <a:t>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900938"/>
              </p:ext>
            </p:extLst>
          </p:nvPr>
        </p:nvGraphicFramePr>
        <p:xfrm>
          <a:off x="914400" y="990600"/>
          <a:ext cx="7315200" cy="351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Document" r:id="rId4" imgW="7313400" imgH="3533794" progId="Word.Document.12">
                  <p:embed/>
                </p:oleObj>
              </mc:Choice>
              <mc:Fallback>
                <p:oleObj name="Document" r:id="rId4" imgW="7313400" imgH="35337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990600"/>
                        <a:ext cx="7315200" cy="3516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6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5"/>
            <a:ext cx="7315200" cy="800219"/>
          </a:xfrm>
        </p:spPr>
        <p:txBody>
          <a:bodyPr/>
          <a:lstStyle/>
          <a:p>
            <a:r>
              <a:rPr lang="en-US" dirty="0"/>
              <a:t>Keeps the GUI responsive but shouldn’t update 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871051"/>
              </p:ext>
            </p:extLst>
          </p:nvPr>
        </p:nvGraphicFramePr>
        <p:xfrm>
          <a:off x="914400" y="1371600"/>
          <a:ext cx="7315200" cy="371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name="Document" r:id="rId4" imgW="7313400" imgH="3730955" progId="Word.Document.12">
                  <p:embed/>
                </p:oleObj>
              </mc:Choice>
              <mc:Fallback>
                <p:oleObj name="Document" r:id="rId4" imgW="7313400" imgH="37309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371600"/>
                        <a:ext cx="7315200" cy="371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05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Keeps the GUI responsive and can update 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723789"/>
              </p:ext>
            </p:extLst>
          </p:nvPr>
        </p:nvGraphicFramePr>
        <p:xfrm>
          <a:off x="914400" y="1143000"/>
          <a:ext cx="7185025" cy="474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7" name="Document" r:id="rId4" imgW="7313400" imgH="4834052" progId="Word.Document.12">
                  <p:embed/>
                </p:oleObj>
              </mc:Choice>
              <mc:Fallback>
                <p:oleObj name="Document" r:id="rId4" imgW="7313400" imgH="48340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185025" cy="474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14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JTextField</a:t>
            </a:r>
            <a:r>
              <a:rPr lang="en-US" dirty="0"/>
              <a:t>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370876"/>
              </p:ext>
            </p:extLst>
          </p:nvPr>
        </p:nvGraphicFramePr>
        <p:xfrm>
          <a:off x="914400" y="1066800"/>
          <a:ext cx="7315200" cy="37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Document" r:id="rId4" imgW="7313400" imgH="3719802" progId="Word.Document.12">
                  <p:embed/>
                </p:oleObj>
              </mc:Choice>
              <mc:Fallback>
                <p:oleObj name="Document" r:id="rId4" imgW="7313400" imgH="37198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15200" cy="370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361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6"/>
            <a:ext cx="7315200" cy="800219"/>
          </a:xfrm>
        </p:spPr>
        <p:txBody>
          <a:bodyPr/>
          <a:lstStyle/>
          <a:p>
            <a:r>
              <a:rPr lang="en-US" dirty="0"/>
              <a:t>How to create a text box </a:t>
            </a:r>
            <a:br>
              <a:rPr lang="en-US" dirty="0"/>
            </a:br>
            <a:r>
              <a:rPr lang="en-US" dirty="0"/>
              <a:t>for approximately 20 characters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360224"/>
              </p:ext>
            </p:extLst>
          </p:nvPr>
        </p:nvGraphicFramePr>
        <p:xfrm>
          <a:off x="914400" y="1371600"/>
          <a:ext cx="7315200" cy="405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Document" r:id="rId4" imgW="7313400" imgH="4080665" progId="Word.Document.12">
                  <p:embed/>
                </p:oleObj>
              </mc:Choice>
              <mc:Fallback>
                <p:oleObj name="Document" r:id="rId4" imgW="7313400" imgH="40806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371600"/>
                        <a:ext cx="7315200" cy="4059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8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Six components in a grid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 descr="21-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09885"/>
            <a:ext cx="5985714" cy="1685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5"/>
            <a:ext cx="7315200" cy="800219"/>
          </a:xfrm>
        </p:spPr>
        <p:txBody>
          <a:bodyPr/>
          <a:lstStyle/>
          <a:p>
            <a:r>
              <a:rPr lang="en-US" dirty="0"/>
              <a:t>The package that contains the layout managers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672576"/>
              </p:ext>
            </p:extLst>
          </p:nvPr>
        </p:nvGraphicFramePr>
        <p:xfrm>
          <a:off x="914400" y="1371600"/>
          <a:ext cx="73152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Document" r:id="rId4" imgW="7313400" imgH="4080665" progId="Word.Document.12">
                  <p:embed/>
                </p:oleObj>
              </mc:Choice>
              <mc:Fallback>
                <p:oleObj name="Document" r:id="rId4" imgW="7313400" imgH="40806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371600"/>
                        <a:ext cx="7315200" cy="406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64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Code that uses a </a:t>
            </a:r>
            <a:r>
              <a:rPr lang="en-US" dirty="0" err="1"/>
              <a:t>GridBagConstraints</a:t>
            </a:r>
            <a:r>
              <a:rPr lang="en-US" dirty="0"/>
              <a:t> object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48081"/>
              </p:ext>
            </p:extLst>
          </p:nvPr>
        </p:nvGraphicFramePr>
        <p:xfrm>
          <a:off x="914400" y="1219200"/>
          <a:ext cx="7467600" cy="456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Document" r:id="rId4" imgW="7456285" imgH="4584362" progId="Word.Document.12">
                  <p:embed/>
                </p:oleObj>
              </mc:Choice>
              <mc:Fallback>
                <p:oleObj name="Document" r:id="rId4" imgW="7456285" imgH="45843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467600" cy="456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235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1055</Words>
  <Application>Microsoft Office PowerPoint</Application>
  <PresentationFormat>On-screen Show (4:3)</PresentationFormat>
  <Paragraphs>206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Slide with title</vt:lpstr>
      <vt:lpstr>Document</vt:lpstr>
      <vt:lpstr>Microsoft Word Document</vt:lpstr>
      <vt:lpstr>PowerPoint Presentation</vt:lpstr>
      <vt:lpstr>Objectives</vt:lpstr>
      <vt:lpstr>A window that contains labels and text fields</vt:lpstr>
      <vt:lpstr>The JLabel class</vt:lpstr>
      <vt:lpstr>The JTextField class</vt:lpstr>
      <vt:lpstr>How to create a text box  for approximately 20 characters</vt:lpstr>
      <vt:lpstr>Six components in a grid</vt:lpstr>
      <vt:lpstr>The package that contains the layout managers</vt:lpstr>
      <vt:lpstr>Code that uses a GridBagConstraints object</vt:lpstr>
      <vt:lpstr>The resulting layout</vt:lpstr>
      <vt:lpstr>More fields of the GridBagConstraints class</vt:lpstr>
      <vt:lpstr>How to use insets to add padding</vt:lpstr>
      <vt:lpstr>A common problem after horizontal resizing</vt:lpstr>
      <vt:lpstr>Code that sets the preferred and maximum sizes</vt:lpstr>
      <vt:lpstr>Three ways to fix this problem</vt:lpstr>
      <vt:lpstr>A JDialog constructor</vt:lpstr>
      <vt:lpstr>A class for a custom dialog</vt:lpstr>
      <vt:lpstr>A class for a custom dialog (cont.)</vt:lpstr>
      <vt:lpstr>A statement that displays this dialog</vt:lpstr>
      <vt:lpstr>How to set data in a dialog</vt:lpstr>
      <vt:lpstr>A method of the Window class</vt:lpstr>
      <vt:lpstr>The Add Product dialog</vt:lpstr>
      <vt:lpstr>The Edit Product dialog</vt:lpstr>
      <vt:lpstr>One of the data validation dialogs</vt:lpstr>
      <vt:lpstr>The ProductForm class</vt:lpstr>
      <vt:lpstr>The ProductForm class (cont.)</vt:lpstr>
      <vt:lpstr>The ProductForm class (cont.)</vt:lpstr>
      <vt:lpstr>The ProductForm class (cont.)</vt:lpstr>
      <vt:lpstr>The ProductForm class (cont.)</vt:lpstr>
      <vt:lpstr>The ProductForm class (cont.)</vt:lpstr>
      <vt:lpstr>The ProductForm class (cont.)</vt:lpstr>
      <vt:lpstr>The ProductForm class (cont.)</vt:lpstr>
      <vt:lpstr>The ProductForm class (cont.)</vt:lpstr>
      <vt:lpstr>The ProductForm class (cont.) </vt:lpstr>
      <vt:lpstr>The ProductForm class (cont.)</vt:lpstr>
      <vt:lpstr>The ProductForm class (cont.)</vt:lpstr>
      <vt:lpstr>A method that uses the ProductForm class</vt:lpstr>
      <vt:lpstr>Another method that uses the ProductForm class</vt:lpstr>
      <vt:lpstr>May cause the GUI to become unresponsive</vt:lpstr>
      <vt:lpstr>Keeps the GUI responsive but shouldn’t update it</vt:lpstr>
      <vt:lpstr>Keeps the GUI responsive and can update it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Joel Murach</cp:lastModifiedBy>
  <cp:revision>58</cp:revision>
  <dcterms:created xsi:type="dcterms:W3CDTF">2010-11-30T18:46:51Z</dcterms:created>
  <dcterms:modified xsi:type="dcterms:W3CDTF">2015-08-17T18:25:40Z</dcterms:modified>
</cp:coreProperties>
</file>