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0"/>
  </p:notesMasterIdLst>
  <p:handoutMasterIdLst>
    <p:handoutMasterId r:id="rId5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0.png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36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28533"/>
              </p:ext>
            </p:extLst>
          </p:nvPr>
        </p:nvGraphicFramePr>
        <p:xfrm>
          <a:off x="838200" y="838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7313400" imgH="2305133" progId="Word.Document.12">
                  <p:embed/>
                </p:oleObj>
              </mc:Choice>
              <mc:Fallback>
                <p:oleObj name="Document" r:id="rId3" imgW="7313400" imgH="2305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83541"/>
              </p:ext>
            </p:extLst>
          </p:nvPr>
        </p:nvGraphicFramePr>
        <p:xfrm>
          <a:off x="914400" y="1752600"/>
          <a:ext cx="7315200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5" imgW="7313400" imgH="2034936" progId="Word.Document.12">
                  <p:embed/>
                </p:oleObj>
              </mc:Choice>
              <mc:Fallback>
                <p:oleObj name="Document" r:id="rId5" imgW="7313400" imgH="2034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752600"/>
                        <a:ext cx="7315200" cy="202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JButton</a:t>
            </a:r>
            <a:r>
              <a:rPr lang="en-US" dirty="0"/>
              <a:t>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12547"/>
              </p:ext>
            </p:extLst>
          </p:nvPr>
        </p:nvGraphicFramePr>
        <p:xfrm>
          <a:off x="914400" y="990600"/>
          <a:ext cx="73152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Document" r:id="rId3" imgW="7313400" imgH="2516326" progId="Word.Document.12">
                  <p:embed/>
                </p:oleObj>
              </mc:Choice>
              <mc:Fallback>
                <p:oleObj name="Document" r:id="rId3" imgW="7313400" imgH="2516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9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package that contains the events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99060"/>
              </p:ext>
            </p:extLst>
          </p:nvPr>
        </p:nvGraphicFramePr>
        <p:xfrm>
          <a:off x="914400" y="1143000"/>
          <a:ext cx="7315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Document" r:id="rId3" imgW="7313400" imgH="1191963" progId="Word.Document.12">
                  <p:embed/>
                </p:oleObj>
              </mc:Choice>
              <mc:Fallback>
                <p:oleObj name="Document" r:id="rId3" imgW="7313400" imgH="11919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adds an event handler to a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64128"/>
              </p:ext>
            </p:extLst>
          </p:nvPr>
        </p:nvGraphicFramePr>
        <p:xfrm>
          <a:off x="914400" y="990600"/>
          <a:ext cx="7315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Document" r:id="rId3" imgW="7313400" imgH="3446366" progId="Word.Document.12">
                  <p:embed/>
                </p:oleObj>
              </mc:Choice>
              <mc:Fallback>
                <p:oleObj name="Document" r:id="rId3" imgW="7313400" imgH="3446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The package that contains the layout managers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41166"/>
              </p:ext>
            </p:extLst>
          </p:nvPr>
        </p:nvGraphicFramePr>
        <p:xfrm>
          <a:off x="990600" y="1371600"/>
          <a:ext cx="7315200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Document" r:id="rId3" imgW="7313400" imgH="4737270" progId="Word.Document.12">
                  <p:embed/>
                </p:oleObj>
              </mc:Choice>
              <mc:Fallback>
                <p:oleObj name="Document" r:id="rId3" imgW="7313400" imgH="4737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71600"/>
                        <a:ext cx="7315200" cy="471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FlowLayout</a:t>
            </a:r>
            <a:r>
              <a:rPr lang="en-US" dirty="0"/>
              <a:t> with four buttons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08057"/>
              </p:ext>
            </p:extLst>
          </p:nvPr>
        </p:nvGraphicFramePr>
        <p:xfrm>
          <a:off x="914400" y="1143000"/>
          <a:ext cx="73152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Document" r:id="rId3" imgW="7313400" imgH="1903255" progId="Word.Document.12">
                  <p:embed/>
                </p:oleObj>
              </mc:Choice>
              <mc:Fallback>
                <p:oleObj name="Document" r:id="rId3" imgW="7313400" imgH="1903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89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2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1188"/>
            <a:ext cx="7315200" cy="369332"/>
          </a:xfrm>
        </p:spPr>
        <p:txBody>
          <a:bodyPr/>
          <a:lstStyle/>
          <a:p>
            <a:r>
              <a:rPr lang="en-US" sz="2400" dirty="0" err="1"/>
              <a:t>FlowLayout</a:t>
            </a:r>
            <a:r>
              <a:rPr lang="en-US" sz="2400" dirty="0"/>
              <a:t> when all components fit on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7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229860" cy="16548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84697"/>
              </p:ext>
            </p:extLst>
          </p:nvPr>
        </p:nvGraphicFramePr>
        <p:xfrm>
          <a:off x="914400" y="3200400"/>
          <a:ext cx="7315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Document" r:id="rId4" imgW="7313400" imgH="928242" progId="Word.Document.12">
                  <p:embed/>
                </p:oleObj>
              </mc:Choice>
              <mc:Fallback>
                <p:oleObj name="Document" r:id="rId4" imgW="7313400" imgH="9282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31520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1-7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1"/>
            <a:ext cx="4128572" cy="16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constructor of the </a:t>
            </a:r>
            <a:r>
              <a:rPr lang="en-US" dirty="0" err="1"/>
              <a:t>FlowLayout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1092"/>
              </p:ext>
            </p:extLst>
          </p:nvPr>
        </p:nvGraphicFramePr>
        <p:xfrm>
          <a:off x="914400" y="1143000"/>
          <a:ext cx="7315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Document" r:id="rId3" imgW="7313400" imgH="1300977" progId="Word.Document.12">
                  <p:embed/>
                </p:oleObj>
              </mc:Choice>
              <mc:Fallback>
                <p:oleObj name="Document" r:id="rId3" imgW="7313400" imgH="1300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5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method of the </a:t>
            </a:r>
            <a:r>
              <a:rPr lang="en-US" dirty="0" err="1"/>
              <a:t>BorderLayout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10204"/>
              </p:ext>
            </p:extLst>
          </p:nvPr>
        </p:nvGraphicFramePr>
        <p:xfrm>
          <a:off x="914400" y="1143000"/>
          <a:ext cx="731520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Document" r:id="rId3" imgW="7313400" imgH="2844449" progId="Word.Document.12">
                  <p:embed/>
                </p:oleObj>
              </mc:Choice>
              <mc:Fallback>
                <p:oleObj name="Document" r:id="rId3" imgW="7313400" imgH="2844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83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9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JFrame</a:t>
            </a:r>
            <a:r>
              <a:rPr lang="en-US" dirty="0"/>
              <a:t> using a </a:t>
            </a:r>
            <a:r>
              <a:rPr lang="en-US" dirty="0" err="1"/>
              <a:t>BorderLayout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9200"/>
            <a:ext cx="5500001" cy="371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2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JTable</a:t>
            </a:r>
            <a:r>
              <a:rPr lang="en-US" dirty="0"/>
              <a:t> terminology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0-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86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38394"/>
              </p:ext>
            </p:extLst>
          </p:nvPr>
        </p:nvGraphicFramePr>
        <p:xfrm>
          <a:off x="914400" y="1143000"/>
          <a:ext cx="73152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Document" r:id="rId3" imgW="7313400" imgH="4080665" progId="Word.Document.12">
                  <p:embed/>
                </p:oleObj>
              </mc:Choice>
              <mc:Fallback>
                <p:oleObj name="Document" r:id="rId3" imgW="7313400" imgH="4080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0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1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AbstractTableModel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56426"/>
              </p:ext>
            </p:extLst>
          </p:nvPr>
        </p:nvGraphicFramePr>
        <p:xfrm>
          <a:off x="914400" y="1035050"/>
          <a:ext cx="73152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Document" r:id="rId3" imgW="7313400" imgH="2713128" progId="Word.Document.12">
                  <p:embed/>
                </p:oleObj>
              </mc:Choice>
              <mc:Fallback>
                <p:oleObj name="Document" r:id="rId3" imgW="7313400" imgH="2713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35050"/>
                        <a:ext cx="7315200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ProductTableModel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26471"/>
              </p:ext>
            </p:extLst>
          </p:nvPr>
        </p:nvGraphicFramePr>
        <p:xfrm>
          <a:off x="914400" y="1143000"/>
          <a:ext cx="7315200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Document" r:id="rId3" imgW="7313400" imgH="5065752" progId="Word.Document.12">
                  <p:embed/>
                </p:oleObj>
              </mc:Choice>
              <mc:Fallback>
                <p:oleObj name="Document" r:id="rId3" imgW="7313400" imgH="50657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504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4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ProductTableModel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18806"/>
              </p:ext>
            </p:extLst>
          </p:nvPr>
        </p:nvGraphicFramePr>
        <p:xfrm>
          <a:off x="914400" y="1185863"/>
          <a:ext cx="7315200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Document" r:id="rId3" imgW="7313400" imgH="3555381" progId="Word.Document.12">
                  <p:embed/>
                </p:oleObj>
              </mc:Choice>
              <mc:Fallback>
                <p:oleObj name="Document" r:id="rId3" imgW="7313400" imgH="3555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85863"/>
                        <a:ext cx="7315200" cy="353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7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ProductTableModel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77567"/>
              </p:ext>
            </p:extLst>
          </p:nvPr>
        </p:nvGraphicFramePr>
        <p:xfrm>
          <a:off x="914400" y="1219200"/>
          <a:ext cx="73152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Document" r:id="rId3" imgW="7313400" imgH="4244726" progId="Word.Document.12">
                  <p:embed/>
                </p:oleObj>
              </mc:Choice>
              <mc:Fallback>
                <p:oleObj name="Document" r:id="rId3" imgW="7313400" imgH="4244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1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ProductTableModel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80774"/>
              </p:ext>
            </p:extLst>
          </p:nvPr>
        </p:nvGraphicFramePr>
        <p:xfrm>
          <a:off x="990600" y="1219200"/>
          <a:ext cx="7315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Document" r:id="rId3" imgW="7313400" imgH="3292739" progId="Word.Document.12">
                  <p:embed/>
                </p:oleObj>
              </mc:Choice>
              <mc:Fallback>
                <p:oleObj name="Document" r:id="rId3" imgW="7313400" imgH="32927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152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1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JTable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75712"/>
              </p:ext>
            </p:extLst>
          </p:nvPr>
        </p:nvGraphicFramePr>
        <p:xfrm>
          <a:off x="914400" y="990600"/>
          <a:ext cx="73152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Document" r:id="rId3" imgW="7313400" imgH="3402473" progId="Word.Document.12">
                  <p:embed/>
                </p:oleObj>
              </mc:Choice>
              <mc:Fallback>
                <p:oleObj name="Document" r:id="rId3" imgW="7313400" imgH="3402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338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8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ListSelectionModel</a:t>
            </a:r>
            <a:r>
              <a:rPr lang="en-US" dirty="0"/>
              <a:t>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0821"/>
              </p:ext>
            </p:extLst>
          </p:nvPr>
        </p:nvGraphicFramePr>
        <p:xfrm>
          <a:off x="914400" y="1143000"/>
          <a:ext cx="731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Document" r:id="rId3" imgW="7313400" imgH="1148789" progId="Word.Document.12">
                  <p:embed/>
                </p:oleObj>
              </mc:Choice>
              <mc:Fallback>
                <p:oleObj name="Document" r:id="rId3" imgW="7313400" imgH="1148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8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creates a table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08222"/>
              </p:ext>
            </p:extLst>
          </p:nvPr>
        </p:nvGraphicFramePr>
        <p:xfrm>
          <a:off x="914400" y="1143000"/>
          <a:ext cx="7315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Document" r:id="rId3" imgW="7313400" imgH="3687062" progId="Word.Document.12">
                  <p:embed/>
                </p:oleObj>
              </mc:Choice>
              <mc:Fallback>
                <p:oleObj name="Document" r:id="rId3" imgW="7313400" imgH="3687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66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4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To add a component to a scroll pane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34411"/>
              </p:ext>
            </p:extLst>
          </p:nvPr>
        </p:nvGraphicFramePr>
        <p:xfrm>
          <a:off x="914400" y="1143000"/>
          <a:ext cx="73152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Document" r:id="rId3" imgW="7313400" imgH="1717247" progId="Word.Document.12">
                  <p:embed/>
                </p:oleObj>
              </mc:Choice>
              <mc:Fallback>
                <p:oleObj name="Document" r:id="rId3" imgW="7313400" imgH="1717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0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JScrollPane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94033"/>
              </p:ext>
            </p:extLst>
          </p:nvPr>
        </p:nvGraphicFramePr>
        <p:xfrm>
          <a:off x="914400" y="990600"/>
          <a:ext cx="7315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Document" r:id="rId3" imgW="7313400" imgH="4442247" progId="Word.Document.12">
                  <p:embed/>
                </p:oleObj>
              </mc:Choice>
              <mc:Fallback>
                <p:oleObj name="Document" r:id="rId3" imgW="7313400" imgH="4442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14449"/>
              </p:ext>
            </p:extLst>
          </p:nvPr>
        </p:nvGraphicFramePr>
        <p:xfrm>
          <a:off x="914400" y="1143000"/>
          <a:ext cx="73152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Document" r:id="rId3" imgW="7313400" imgH="2877189" progId="Word.Document.12">
                  <p:embed/>
                </p:oleObj>
              </mc:Choice>
              <mc:Fallback>
                <p:oleObj name="Document" r:id="rId3" imgW="7313400" imgH="2877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86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1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To make the scrollbars always visible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84837"/>
              </p:ext>
            </p:extLst>
          </p:nvPr>
        </p:nvGraphicFramePr>
        <p:xfrm>
          <a:off x="914400" y="1143000"/>
          <a:ext cx="7315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Document" r:id="rId3" imgW="7313400" imgH="1454605" progId="Word.Document.12">
                  <p:embed/>
                </p:oleObj>
              </mc:Choice>
              <mc:Fallback>
                <p:oleObj name="Document" r:id="rId3" imgW="7313400" imgH="1454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JOptionPane</a:t>
            </a:r>
            <a:r>
              <a:rPr lang="en-US" dirty="0"/>
              <a:t> message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90166"/>
              </p:ext>
            </p:extLst>
          </p:nvPr>
        </p:nvGraphicFramePr>
        <p:xfrm>
          <a:off x="914400" y="1219200"/>
          <a:ext cx="7315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Document" r:id="rId3" imgW="7313400" imgH="1848928" progId="Word.Document.12">
                  <p:embed/>
                </p:oleObj>
              </mc:Choice>
              <mc:Fallback>
                <p:oleObj name="Document" r:id="rId3" imgW="7313400" imgH="1848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183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2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To display an information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45695"/>
              </p:ext>
            </p:extLst>
          </p:nvPr>
        </p:nvGraphicFramePr>
        <p:xfrm>
          <a:off x="914400" y="1143000"/>
          <a:ext cx="73152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Document" r:id="rId3" imgW="7313400" imgH="1783087" progId="Word.Document.12">
                  <p:embed/>
                </p:oleObj>
              </mc:Choice>
              <mc:Fallback>
                <p:oleObj name="Document" r:id="rId3" imgW="7313400" imgH="1783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13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667000"/>
            <a:ext cx="3971429" cy="182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To display an error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3643"/>
              </p:ext>
            </p:extLst>
          </p:nvPr>
        </p:nvGraphicFramePr>
        <p:xfrm>
          <a:off x="914400" y="1143000"/>
          <a:ext cx="73152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Document" r:id="rId3" imgW="7313400" imgH="1969095" progId="Word.Document.12">
                  <p:embed/>
                </p:oleObj>
              </mc:Choice>
              <mc:Fallback>
                <p:oleObj name="Document" r:id="rId3" imgW="7313400" imgH="1969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13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042858" cy="182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6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JOptionPane</a:t>
            </a:r>
            <a:r>
              <a:rPr lang="en-US" dirty="0"/>
              <a:t> option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270882"/>
              </p:ext>
            </p:extLst>
          </p:nvPr>
        </p:nvGraphicFramePr>
        <p:xfrm>
          <a:off x="914400" y="1219200"/>
          <a:ext cx="7466012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Document" r:id="rId3" imgW="7389702" imgH="1692782" progId="Word.Document.12">
                  <p:embed/>
                </p:oleObj>
              </mc:Choice>
              <mc:Fallback>
                <p:oleObj name="Document" r:id="rId3" imgW="7389702" imgH="1692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6012" cy="16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question dialog with Yes and No buttons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29555"/>
              </p:ext>
            </p:extLst>
          </p:nvPr>
        </p:nvGraphicFramePr>
        <p:xfrm>
          <a:off x="914400" y="1143000"/>
          <a:ext cx="73152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Document" r:id="rId3" imgW="7313400" imgH="1783087" progId="Word.Document.12">
                  <p:embed/>
                </p:oleObj>
              </mc:Choice>
              <mc:Fallback>
                <p:oleObj name="Document" r:id="rId3" imgW="7313400" imgH="1783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21-14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667000"/>
            <a:ext cx="3971429" cy="182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3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question dialog with a warning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4558"/>
              </p:ext>
            </p:extLst>
          </p:nvPr>
        </p:nvGraphicFramePr>
        <p:xfrm>
          <a:off x="914400" y="1143000"/>
          <a:ext cx="73152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Document" r:id="rId3" imgW="7313400" imgH="2264478" progId="Word.Document.12">
                  <p:embed/>
                </p:oleObj>
              </mc:Choice>
              <mc:Fallback>
                <p:oleObj name="Document" r:id="rId3" imgW="7313400" imgH="2264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14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124201"/>
            <a:ext cx="5000001" cy="1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4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err="1"/>
              <a:t>JOptionPane</a:t>
            </a:r>
            <a:r>
              <a:rPr lang="en-US" dirty="0"/>
              <a:t> return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32254"/>
              </p:ext>
            </p:extLst>
          </p:nvPr>
        </p:nvGraphicFramePr>
        <p:xfrm>
          <a:off x="914400" y="1219200"/>
          <a:ext cx="73152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Document" r:id="rId3" imgW="7313400" imgH="1794240" progId="Word.Document.12">
                  <p:embed/>
                </p:oleObj>
              </mc:Choice>
              <mc:Fallback>
                <p:oleObj name="Document" r:id="rId3" imgW="7313400" imgH="179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1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determine which button was selected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10889"/>
              </p:ext>
            </p:extLst>
          </p:nvPr>
        </p:nvGraphicFramePr>
        <p:xfrm>
          <a:off x="914400" y="1219200"/>
          <a:ext cx="7315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Document" r:id="rId3" imgW="7313400" imgH="4442247" progId="Word.Document.12">
                  <p:embed/>
                </p:oleObj>
              </mc:Choice>
              <mc:Fallback>
                <p:oleObj name="Document" r:id="rId3" imgW="7313400" imgH="4442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3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Product Manager frame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0-14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" y="1143000"/>
            <a:ext cx="7332980" cy="363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Common Java GUI libraries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18809"/>
              </p:ext>
            </p:extLst>
          </p:nvPr>
        </p:nvGraphicFramePr>
        <p:xfrm>
          <a:off x="914400" y="1143000"/>
          <a:ext cx="7313612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Document" r:id="rId3" imgW="7313400" imgH="1931318" progId="Word.Document.12">
                  <p:embed/>
                </p:oleObj>
              </mc:Choice>
              <mc:Fallback>
                <p:oleObj name="Document" r:id="rId3" imgW="7313400" imgH="1931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93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1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dialog box for the Delete button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0-14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85715" cy="18285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86203"/>
              </p:ext>
            </p:extLst>
          </p:nvPr>
        </p:nvGraphicFramePr>
        <p:xfrm>
          <a:off x="914400" y="3068637"/>
          <a:ext cx="7315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Document" r:id="rId4" imgW="7313400" imgH="743673" progId="Word.Document.12">
                  <p:embed/>
                </p:oleObj>
              </mc:Choice>
              <mc:Fallback>
                <p:oleObj name="Document" r:id="rId4" imgW="7313400" imgH="743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068637"/>
                        <a:ext cx="731520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0-14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35" y="3733800"/>
            <a:ext cx="4357143" cy="182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2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94491"/>
              </p:ext>
            </p:extLst>
          </p:nvPr>
        </p:nvGraphicFramePr>
        <p:xfrm>
          <a:off x="914400" y="1143000"/>
          <a:ext cx="73152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Document" r:id="rId3" imgW="7313400" imgH="3993597" progId="Word.Document.12">
                  <p:embed/>
                </p:oleObj>
              </mc:Choice>
              <mc:Fallback>
                <p:oleObj name="Document" r:id="rId3" imgW="7313400" imgH="3993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2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17657"/>
              </p:ext>
            </p:extLst>
          </p:nvPr>
        </p:nvGraphicFramePr>
        <p:xfrm>
          <a:off x="914400" y="1143000"/>
          <a:ext cx="7315200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Document" r:id="rId3" imgW="7313400" imgH="3550704" progId="Word.Document.12">
                  <p:embed/>
                </p:oleObj>
              </mc:Choice>
              <mc:Fallback>
                <p:oleObj name="Document" r:id="rId3" imgW="7313400" imgH="355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53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0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35309"/>
              </p:ext>
            </p:extLst>
          </p:nvPr>
        </p:nvGraphicFramePr>
        <p:xfrm>
          <a:off x="914400" y="1143000"/>
          <a:ext cx="7315200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Document" r:id="rId3" imgW="7313400" imgH="5065752" progId="Word.Document.12">
                  <p:embed/>
                </p:oleObj>
              </mc:Choice>
              <mc:Fallback>
                <p:oleObj name="Document" r:id="rId3" imgW="7313400" imgH="50657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504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3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94980"/>
              </p:ext>
            </p:extLst>
          </p:nvPr>
        </p:nvGraphicFramePr>
        <p:xfrm>
          <a:off x="914400" y="1143000"/>
          <a:ext cx="731520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Document" r:id="rId3" imgW="7313400" imgH="4025978" progId="Word.Document.12">
                  <p:embed/>
                </p:oleObj>
              </mc:Choice>
              <mc:Fallback>
                <p:oleObj name="Document" r:id="rId3" imgW="7313400" imgH="40259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50861"/>
              </p:ext>
            </p:extLst>
          </p:nvPr>
        </p:nvGraphicFramePr>
        <p:xfrm>
          <a:off x="914400" y="1143000"/>
          <a:ext cx="7315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Document" r:id="rId3" imgW="7313400" imgH="2603753" progId="Word.Document.12">
                  <p:embed/>
                </p:oleObj>
              </mc:Choice>
              <mc:Fallback>
                <p:oleObj name="Document" r:id="rId3" imgW="7313400" imgH="26037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18859"/>
              </p:ext>
            </p:extLst>
          </p:nvPr>
        </p:nvGraphicFramePr>
        <p:xfrm>
          <a:off x="914400" y="1219200"/>
          <a:ext cx="73152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Document" r:id="rId3" imgW="7313400" imgH="3949704" progId="Word.Document.12">
                  <p:embed/>
                </p:oleObj>
              </mc:Choice>
              <mc:Fallback>
                <p:oleObj name="Document" r:id="rId3" imgW="7313400" imgH="3949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4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60984"/>
              </p:ext>
            </p:extLst>
          </p:nvPr>
        </p:nvGraphicFramePr>
        <p:xfrm>
          <a:off x="914400" y="1219200"/>
          <a:ext cx="73152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4" name="Document" r:id="rId3" imgW="7313400" imgH="2647287" progId="Word.Document.12">
                  <p:embed/>
                </p:oleObj>
              </mc:Choice>
              <mc:Fallback>
                <p:oleObj name="Document" r:id="rId3" imgW="7313400" imgH="26472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8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ProductManagerFrame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49466"/>
              </p:ext>
            </p:extLst>
          </p:nvPr>
        </p:nvGraphicFramePr>
        <p:xfrm>
          <a:off x="914400" y="1139825"/>
          <a:ext cx="7197725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Document" r:id="rId3" imgW="7269491" imgH="3224020" progId="Word.Document.12">
                  <p:embed/>
                </p:oleObj>
              </mc:Choice>
              <mc:Fallback>
                <p:oleObj name="Document" r:id="rId3" imgW="7269491" imgH="3224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197725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Swing inheritance hierarchy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0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1295400"/>
            <a:ext cx="733806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package that contains the Swing classes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47290"/>
              </p:ext>
            </p:extLst>
          </p:nvPr>
        </p:nvGraphicFramePr>
        <p:xfrm>
          <a:off x="914400" y="1143000"/>
          <a:ext cx="7315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Document" r:id="rId3" imgW="7313400" imgH="1028261" progId="Word.Document.12">
                  <p:embed/>
                </p:oleObj>
              </mc:Choice>
              <mc:Fallback>
                <p:oleObj name="Document" r:id="rId3" imgW="7313400" imgH="1028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7656"/>
            <a:ext cx="434340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0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A main method that creates and displays a frame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85697"/>
              </p:ext>
            </p:extLst>
          </p:nvPr>
        </p:nvGraphicFramePr>
        <p:xfrm>
          <a:off x="914400" y="1371600"/>
          <a:ext cx="7315200" cy="465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Document" r:id="rId3" imgW="7313400" imgH="4682942" progId="Word.Document.12">
                  <p:embed/>
                </p:oleObj>
              </mc:Choice>
              <mc:Fallback>
                <p:oleObj name="Document" r:id="rId3" imgW="7313400" imgH="4682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465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2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method of the </a:t>
            </a:r>
            <a:r>
              <a:rPr lang="en-US" dirty="0" err="1"/>
              <a:t>JFrame</a:t>
            </a:r>
            <a:r>
              <a:rPr lang="en-US" dirty="0"/>
              <a:t> and </a:t>
            </a:r>
            <a:r>
              <a:rPr lang="en-US" dirty="0" err="1"/>
              <a:t>JPanel</a:t>
            </a:r>
            <a:r>
              <a:rPr lang="en-US" dirty="0"/>
              <a:t> 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22545"/>
              </p:ext>
            </p:extLst>
          </p:nvPr>
        </p:nvGraphicFramePr>
        <p:xfrm>
          <a:off x="914400" y="1143000"/>
          <a:ext cx="7315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Document" r:id="rId3" imgW="7313400" imgH="3216465" progId="Word.Document.12">
                  <p:embed/>
                </p:oleObj>
              </mc:Choice>
              <mc:Fallback>
                <p:oleObj name="Document" r:id="rId3" imgW="7313400" imgH="3216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buttons in a panel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1"/>
            <a:ext cx="4485714" cy="1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3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1204</Words>
  <Application>Microsoft Office PowerPoint</Application>
  <PresentationFormat>On-screen Show (4:3)</PresentationFormat>
  <Paragraphs>239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Slide with title</vt:lpstr>
      <vt:lpstr>Document</vt:lpstr>
      <vt:lpstr>Microsoft Word Document</vt:lpstr>
      <vt:lpstr>PowerPoint Presentation</vt:lpstr>
      <vt:lpstr>Objectives</vt:lpstr>
      <vt:lpstr>Objectives (cont.)</vt:lpstr>
      <vt:lpstr>Common Java GUI libraries</vt:lpstr>
      <vt:lpstr>The Swing inheritance hierarchy</vt:lpstr>
      <vt:lpstr>The package that contains the Swing classes</vt:lpstr>
      <vt:lpstr>A main method that creates and displays a frame</vt:lpstr>
      <vt:lpstr>A method of the JFrame and JPanel objects</vt:lpstr>
      <vt:lpstr>Two buttons in a panel</vt:lpstr>
      <vt:lpstr>JButton object</vt:lpstr>
      <vt:lpstr>The package that contains the events</vt:lpstr>
      <vt:lpstr>Code that adds an event handler to a button</vt:lpstr>
      <vt:lpstr>The package that contains the layout managers</vt:lpstr>
      <vt:lpstr>A FlowLayout with four buttons</vt:lpstr>
      <vt:lpstr>FlowLayout when all components fit on one line</vt:lpstr>
      <vt:lpstr>A constructor of the FlowLayout class</vt:lpstr>
      <vt:lpstr>A method of the BorderLayout class</vt:lpstr>
      <vt:lpstr>A JFrame using a BorderLayout</vt:lpstr>
      <vt:lpstr>JTable terminology</vt:lpstr>
      <vt:lpstr>AbstractTableModel</vt:lpstr>
      <vt:lpstr>The ProductTableModel class</vt:lpstr>
      <vt:lpstr>The ProductTableModel class (cont.)</vt:lpstr>
      <vt:lpstr>The ProductTableModel class (cont.)</vt:lpstr>
      <vt:lpstr>The ProductTableModel class (cont.)</vt:lpstr>
      <vt:lpstr>The JTable class</vt:lpstr>
      <vt:lpstr>ListSelectionModel values</vt:lpstr>
      <vt:lpstr>Code that creates a table</vt:lpstr>
      <vt:lpstr>To add a component to a scroll pane</vt:lpstr>
      <vt:lpstr>The JScrollPane class</vt:lpstr>
      <vt:lpstr>To make the scrollbars always visible</vt:lpstr>
      <vt:lpstr>JOptionPane message types</vt:lpstr>
      <vt:lpstr>To display an information message</vt:lpstr>
      <vt:lpstr>To display an error message</vt:lpstr>
      <vt:lpstr>JOptionPane option types</vt:lpstr>
      <vt:lpstr>A question dialog with Yes and No buttons</vt:lpstr>
      <vt:lpstr>A question dialog with a warning icon</vt:lpstr>
      <vt:lpstr>JOptionPane return values</vt:lpstr>
      <vt:lpstr>How to determine which button was selected</vt:lpstr>
      <vt:lpstr>The Product Manager frame</vt:lpstr>
      <vt:lpstr>The dialog box for the Delete button</vt:lpstr>
      <vt:lpstr>The ProductManagerFrame class</vt:lpstr>
      <vt:lpstr>The ProductManagerFrame class (cont.)</vt:lpstr>
      <vt:lpstr>The ProductManagerFrame class (cont.)</vt:lpstr>
      <vt:lpstr>The ProductManagerFrame class (cont.)</vt:lpstr>
      <vt:lpstr>The ProductManagerFrame class (cont.)</vt:lpstr>
      <vt:lpstr>The ProductManagerFrame class (cont.)</vt:lpstr>
      <vt:lpstr>The ProductManagerFrame class (cont.)</vt:lpstr>
      <vt:lpstr>The ProductManagerFrame class (cont.)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64</cp:revision>
  <dcterms:created xsi:type="dcterms:W3CDTF">2010-11-30T18:46:51Z</dcterms:created>
  <dcterms:modified xsi:type="dcterms:W3CDTF">2015-08-17T18:19:40Z</dcterms:modified>
</cp:coreProperties>
</file>