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26"/>
  </p:notesMasterIdLst>
  <p:handoutMasterIdLst>
    <p:handoutMasterId r:id="rId27"/>
  </p:handoutMasterIdLst>
  <p:sldIdLst>
    <p:sldId id="323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344" r:id="rId23"/>
    <p:sldId id="346" r:id="rId24"/>
    <p:sldId id="345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250" autoAdjust="0"/>
    <p:restoredTop sz="86452" autoAdjust="0"/>
  </p:normalViewPr>
  <p:slideViewPr>
    <p:cSldViewPr>
      <p:cViewPr varScale="1">
        <p:scale>
          <a:sx n="61" d="100"/>
          <a:sy n="61" d="100"/>
        </p:scale>
        <p:origin x="9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2/9/2018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0"/>
            <a:ext cx="7772400" cy="553998"/>
          </a:xfrm>
        </p:spPr>
        <p:txBody>
          <a:bodyPr lIns="0" tIns="0" rIns="0" bIns="0" anchor="t" anchorCtr="0">
            <a:spAutoFit/>
          </a:bodyPr>
          <a:lstStyle>
            <a:lvl1pPr>
              <a:defRPr sz="3600" b="1" i="0" baseline="0">
                <a:solidFill>
                  <a:srgbClr val="0033CC"/>
                </a:solidFill>
              </a:defRPr>
            </a:lvl1pPr>
          </a:lstStyle>
          <a:p>
            <a:r>
              <a:rPr lang="en-US" dirty="0" smtClean="0"/>
              <a:t>Chapter number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8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00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762000" y="6248400"/>
            <a:ext cx="1981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C4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2895600" y="6248400"/>
            <a:ext cx="3352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8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0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1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2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13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976176"/>
              </p:ext>
            </p:extLst>
          </p:nvPr>
        </p:nvGraphicFramePr>
        <p:xfrm>
          <a:off x="685800" y="1676400"/>
          <a:ext cx="7315200" cy="271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Document" r:id="rId3" imgW="7313400" imgH="2724281" progId="Word.Document.12">
                  <p:embed/>
                </p:oleObj>
              </mc:Choice>
              <mc:Fallback>
                <p:oleObj name="Document" r:id="rId3" imgW="7313400" imgH="272428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" y="1676400"/>
                        <a:ext cx="7315200" cy="2711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495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Another way to use an anonymous </a:t>
            </a:r>
            <a:r>
              <a:rPr lang="en-US" dirty="0" smtClean="0"/>
              <a:t>class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10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385207"/>
              </p:ext>
            </p:extLst>
          </p:nvPr>
        </p:nvGraphicFramePr>
        <p:xfrm>
          <a:off x="914400" y="1230312"/>
          <a:ext cx="7315200" cy="425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0" name="Document" r:id="rId3" imgW="7313400" imgH="4277826" progId="Word.Document.12">
                  <p:embed/>
                </p:oleObj>
              </mc:Choice>
              <mc:Fallback>
                <p:oleObj name="Document" r:id="rId3" imgW="7313400" imgH="427782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30312"/>
                        <a:ext cx="7315200" cy="425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278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syntax for declaring an enumeration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953543"/>
              </p:ext>
            </p:extLst>
          </p:nvPr>
        </p:nvGraphicFramePr>
        <p:xfrm>
          <a:off x="990600" y="1143000"/>
          <a:ext cx="7315200" cy="399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4" name="Document" r:id="rId3" imgW="7313400" imgH="4015184" progId="Word.Document.12">
                  <p:embed/>
                </p:oleObj>
              </mc:Choice>
              <mc:Fallback>
                <p:oleObj name="Document" r:id="rId3" imgW="7313400" imgH="401518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0600" y="1143000"/>
                        <a:ext cx="7315200" cy="3994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739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5"/>
            <a:ext cx="7315200" cy="800219"/>
          </a:xfrm>
        </p:spPr>
        <p:txBody>
          <a:bodyPr/>
          <a:lstStyle/>
          <a:p>
            <a:r>
              <a:rPr lang="en-US" dirty="0"/>
              <a:t>A method that uses an enumeration as a parameter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713423"/>
              </p:ext>
            </p:extLst>
          </p:nvPr>
        </p:nvGraphicFramePr>
        <p:xfrm>
          <a:off x="914400" y="1371600"/>
          <a:ext cx="807720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78" name="Document" r:id="rId3" imgW="8075333" imgH="4212346" progId="Word.Document.12">
                  <p:embed/>
                </p:oleObj>
              </mc:Choice>
              <mc:Fallback>
                <p:oleObj name="Document" r:id="rId3" imgW="8075333" imgH="421234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371600"/>
                        <a:ext cx="8077200" cy="419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24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Two methods of an enumeration </a:t>
            </a:r>
            <a:r>
              <a:rPr lang="en-US" dirty="0" smtClean="0"/>
              <a:t>constant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158540"/>
              </p:ext>
            </p:extLst>
          </p:nvPr>
        </p:nvGraphicFramePr>
        <p:xfrm>
          <a:off x="914400" y="1219200"/>
          <a:ext cx="7315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02" name="Document" r:id="rId3" imgW="7313400" imgH="688626" progId="Word.Document.12">
                  <p:embed/>
                </p:oleObj>
              </mc:Choice>
              <mc:Fallback>
                <p:oleObj name="Document" r:id="rId3" imgW="7313400" imgH="68862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456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add a method to an enumeration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195048"/>
              </p:ext>
            </p:extLst>
          </p:nvPr>
        </p:nvGraphicFramePr>
        <p:xfrm>
          <a:off x="914400" y="1219200"/>
          <a:ext cx="7315200" cy="436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26" name="Document" r:id="rId3" imgW="7313400" imgH="4387200" progId="Word.Document.12">
                  <p:embed/>
                </p:oleObj>
              </mc:Choice>
              <mc:Fallback>
                <p:oleObj name="Document" r:id="rId3" imgW="7313400" imgH="43872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36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50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use an </a:t>
            </a:r>
            <a:r>
              <a:rPr lang="en-US" dirty="0" smtClean="0"/>
              <a:t>enumeration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573347"/>
              </p:ext>
            </p:extLst>
          </p:nvPr>
        </p:nvGraphicFramePr>
        <p:xfrm>
          <a:off x="914400" y="1143000"/>
          <a:ext cx="7315200" cy="235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50" name="Document" r:id="rId3" imgW="7313400" imgH="2363058" progId="Word.Document.12">
                  <p:embed/>
                </p:oleObj>
              </mc:Choice>
              <mc:Fallback>
                <p:oleObj name="Document" r:id="rId3" imgW="7313400" imgH="236305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351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682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code a static import 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882796"/>
              </p:ext>
            </p:extLst>
          </p:nvPr>
        </p:nvGraphicFramePr>
        <p:xfrm>
          <a:off x="914400" y="1143000"/>
          <a:ext cx="7315200" cy="172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4" name="Document" r:id="rId3" imgW="7313400" imgH="1728400" progId="Word.Document.12">
                  <p:embed/>
                </p:oleObj>
              </mc:Choice>
              <mc:Fallback>
                <p:oleObj name="Document" r:id="rId3" imgW="7313400" imgH="1728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172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242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Product class with </a:t>
            </a:r>
            <a:r>
              <a:rPr lang="en-US" dirty="0" err="1"/>
              <a:t>javadoc</a:t>
            </a:r>
            <a:r>
              <a:rPr lang="en-US" dirty="0"/>
              <a:t> comments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257075"/>
              </p:ext>
            </p:extLst>
          </p:nvPr>
        </p:nvGraphicFramePr>
        <p:xfrm>
          <a:off x="914400" y="1143000"/>
          <a:ext cx="7315200" cy="500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298" name="Document" r:id="rId3" imgW="7313400" imgH="5032652" progId="Word.Document.12">
                  <p:embed/>
                </p:oleObj>
              </mc:Choice>
              <mc:Fallback>
                <p:oleObj name="Document" r:id="rId3" imgW="7313400" imgH="503265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5006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636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5"/>
            <a:ext cx="7315200" cy="800219"/>
          </a:xfrm>
        </p:spPr>
        <p:txBody>
          <a:bodyPr/>
          <a:lstStyle/>
          <a:p>
            <a:r>
              <a:rPr lang="en-US" dirty="0"/>
              <a:t>The Product class with </a:t>
            </a:r>
            <a:r>
              <a:rPr lang="en-US" dirty="0" err="1"/>
              <a:t>javadoc</a:t>
            </a:r>
            <a:r>
              <a:rPr lang="en-US" dirty="0"/>
              <a:t> comments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1174"/>
              </p:ext>
            </p:extLst>
          </p:nvPr>
        </p:nvGraphicFramePr>
        <p:xfrm>
          <a:off x="838200" y="1447800"/>
          <a:ext cx="7315200" cy="374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22" name="Document" r:id="rId3" imgW="7313400" imgH="3763336" progId="Word.Document.12">
                  <p:embed/>
                </p:oleObj>
              </mc:Choice>
              <mc:Fallback>
                <p:oleObj name="Document" r:id="rId3" imgW="7313400" imgH="376333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447800"/>
                        <a:ext cx="7315200" cy="3744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596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Common HTML tags for </a:t>
            </a:r>
            <a:r>
              <a:rPr lang="en-US" dirty="0" err="1"/>
              <a:t>javadoc</a:t>
            </a:r>
            <a:r>
              <a:rPr lang="en-US" dirty="0"/>
              <a:t> comments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608744"/>
              </p:ext>
            </p:extLst>
          </p:nvPr>
        </p:nvGraphicFramePr>
        <p:xfrm>
          <a:off x="914400" y="1143000"/>
          <a:ext cx="7315200" cy="230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46" name="Document" r:id="rId3" imgW="7313400" imgH="2319524" progId="Word.Document.12">
                  <p:embed/>
                </p:oleObj>
              </mc:Choice>
              <mc:Fallback>
                <p:oleObj name="Document" r:id="rId3" imgW="7313400" imgH="231952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308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691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05590"/>
              </p:ext>
            </p:extLst>
          </p:nvPr>
        </p:nvGraphicFramePr>
        <p:xfrm>
          <a:off x="914400" y="1143000"/>
          <a:ext cx="7272338" cy="361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62" name="Document" r:id="rId3" imgW="7321816" imgH="3644710" progId="Word.Document.12">
                  <p:embed/>
                </p:oleObj>
              </mc:Choice>
              <mc:Fallback>
                <p:oleObj name="Document" r:id="rId3" imgW="7321816" imgH="364471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272338" cy="3614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002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Product class with </a:t>
            </a:r>
            <a:r>
              <a:rPr lang="en-US" dirty="0" err="1"/>
              <a:t>javadoc</a:t>
            </a:r>
            <a:r>
              <a:rPr lang="en-US" dirty="0"/>
              <a:t> tags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20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4357407"/>
              </p:ext>
            </p:extLst>
          </p:nvPr>
        </p:nvGraphicFramePr>
        <p:xfrm>
          <a:off x="914400" y="1143000"/>
          <a:ext cx="7315200" cy="397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0" name="Document" r:id="rId3" imgW="7313400" imgH="3993597" progId="Word.Document.12">
                  <p:embed/>
                </p:oleObj>
              </mc:Choice>
              <mc:Fallback>
                <p:oleObj name="Document" r:id="rId3" imgW="7313400" imgH="399359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973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824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Product class with </a:t>
            </a:r>
            <a:r>
              <a:rPr lang="en-US" dirty="0" err="1"/>
              <a:t>javadoc</a:t>
            </a:r>
            <a:r>
              <a:rPr lang="en-US" dirty="0"/>
              <a:t> tags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209217"/>
              </p:ext>
            </p:extLst>
          </p:nvPr>
        </p:nvGraphicFramePr>
        <p:xfrm>
          <a:off x="914400" y="1219200"/>
          <a:ext cx="7315200" cy="223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4" name="Document" r:id="rId3" imgW="7313400" imgH="2241811" progId="Word.Document.12">
                  <p:embed/>
                </p:oleObj>
              </mc:Choice>
              <mc:Fallback>
                <p:oleObj name="Document" r:id="rId3" imgW="7313400" imgH="224181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2230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820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Product class with </a:t>
            </a:r>
            <a:r>
              <a:rPr lang="en-US" dirty="0" err="1"/>
              <a:t>javadoc</a:t>
            </a:r>
            <a:r>
              <a:rPr lang="en-US" dirty="0"/>
              <a:t> tags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8799896"/>
              </p:ext>
            </p:extLst>
          </p:nvPr>
        </p:nvGraphicFramePr>
        <p:xfrm>
          <a:off x="914400" y="1219200"/>
          <a:ext cx="7272338" cy="428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18" name="Document" r:id="rId3" imgW="7313400" imgH="4318482" progId="Word.Document.12">
                  <p:embed/>
                </p:oleObj>
              </mc:Choice>
              <mc:Fallback>
                <p:oleObj name="Document" r:id="rId3" imgW="7313400" imgH="431848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272338" cy="428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364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generate and </a:t>
            </a:r>
            <a:r>
              <a:rPr lang="en-US" smtClean="0"/>
              <a:t>view Javadoc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23</a:t>
            </a:fld>
            <a:endParaRPr lang="en-US" sz="900">
              <a:latin typeface="Arial Narrow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7315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/>
              <a:t>Jim's note:</a:t>
            </a:r>
          </a:p>
          <a:p>
            <a:r>
              <a:rPr lang="en-US" dirty="0"/>
              <a:t>I open the .java file in the editor</a:t>
            </a:r>
          </a:p>
          <a:p>
            <a:r>
              <a:rPr lang="en-US" dirty="0"/>
              <a:t>Then choose: Project-&gt;Generate Javadoc</a:t>
            </a:r>
          </a:p>
          <a:p>
            <a:r>
              <a:rPr lang="en-US" dirty="0"/>
              <a:t>Then chose: Window-&gt;Select View-&gt; Javadoc</a:t>
            </a:r>
          </a:p>
          <a:p>
            <a:r>
              <a:rPr lang="en-US" dirty="0"/>
              <a:t>Then right-click in the Javadoc window and choose: Open Attached Javadoc (Shift F2)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0177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API documentation that’s generated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24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146434" name="Picture 2" descr="C:\Users\Joel\Documents\MMA Current\Beginning Java with Eclipse\Manuscript\Chapter 13\13-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04317"/>
            <a:ext cx="7543800" cy="4891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476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Objectives (cont</a:t>
            </a:r>
            <a:r>
              <a:rPr lang="en-US" dirty="0" smtClean="0"/>
              <a:t>.)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524325"/>
              </p:ext>
            </p:extLst>
          </p:nvPr>
        </p:nvGraphicFramePr>
        <p:xfrm>
          <a:off x="914400" y="1066800"/>
          <a:ext cx="7315200" cy="293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86" name="Document" r:id="rId3" imgW="7313400" imgH="2953823" progId="Word.Document.12">
                  <p:embed/>
                </p:oleObj>
              </mc:Choice>
              <mc:Fallback>
                <p:oleObj name="Document" r:id="rId3" imgW="7313400" imgH="295382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066800"/>
                        <a:ext cx="7315200" cy="2938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963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An introduction to inner </a:t>
            </a:r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5654484"/>
              </p:ext>
            </p:extLst>
          </p:nvPr>
        </p:nvGraphicFramePr>
        <p:xfrm>
          <a:off x="914400" y="1143000"/>
          <a:ext cx="7315200" cy="263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10" name="Document" r:id="rId3" imgW="7313400" imgH="2647287" progId="Word.Document.12">
                  <p:embed/>
                </p:oleObj>
              </mc:Choice>
              <mc:Fallback>
                <p:oleObj name="Document" r:id="rId3" imgW="7313400" imgH="264728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633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768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GUI that displays a </a:t>
            </a:r>
            <a:r>
              <a:rPr lang="en-US" dirty="0" smtClean="0"/>
              <a:t>button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5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6" name="Picture 5" descr="12-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43000"/>
            <a:ext cx="5714286" cy="14285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680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Three Swing classes to display a </a:t>
            </a:r>
            <a:r>
              <a:rPr lang="en-US" dirty="0" smtClean="0"/>
              <a:t>button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362104"/>
              </p:ext>
            </p:extLst>
          </p:nvPr>
        </p:nvGraphicFramePr>
        <p:xfrm>
          <a:off x="914400" y="1143000"/>
          <a:ext cx="7315200" cy="337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34" name="Document" r:id="rId3" imgW="7313400" imgH="3391679" progId="Word.Document.12">
                  <p:embed/>
                </p:oleObj>
              </mc:Choice>
              <mc:Fallback>
                <p:oleObj name="Document" r:id="rId3" imgW="7313400" imgH="339167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375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361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class that uses an inner </a:t>
            </a:r>
            <a:r>
              <a:rPr lang="en-US" dirty="0" smtClean="0"/>
              <a:t>class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156192"/>
              </p:ext>
            </p:extLst>
          </p:nvPr>
        </p:nvGraphicFramePr>
        <p:xfrm>
          <a:off x="914400" y="1143000"/>
          <a:ext cx="7566025" cy="454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58" name="Document" r:id="rId3" imgW="7563539" imgH="4573208" progId="Word.Document.12">
                  <p:embed/>
                </p:oleObj>
              </mc:Choice>
              <mc:Fallback>
                <p:oleObj name="Document" r:id="rId3" imgW="7563539" imgH="457320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566025" cy="454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30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class that uses an inner class (cont</a:t>
            </a:r>
            <a:r>
              <a:rPr lang="en-US" dirty="0" smtClean="0"/>
              <a:t>.)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430020"/>
              </p:ext>
            </p:extLst>
          </p:nvPr>
        </p:nvGraphicFramePr>
        <p:xfrm>
          <a:off x="914400" y="1219200"/>
          <a:ext cx="7315200" cy="443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82" name="Document" r:id="rId3" imgW="7313400" imgH="4453041" progId="Word.Document.12">
                  <p:embed/>
                </p:oleObj>
              </mc:Choice>
              <mc:Fallback>
                <p:oleObj name="Document" r:id="rId3" imgW="7313400" imgH="445304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430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248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class that uses an anonymous </a:t>
            </a:r>
            <a:r>
              <a:rPr lang="en-US" dirty="0" smtClean="0"/>
              <a:t>class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688613"/>
              </p:ext>
            </p:extLst>
          </p:nvPr>
        </p:nvGraphicFramePr>
        <p:xfrm>
          <a:off x="914400" y="1219200"/>
          <a:ext cx="7315200" cy="461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06" name="Document" r:id="rId3" imgW="7313400" imgH="4635811" progId="Word.Document.12">
                  <p:embed/>
                </p:oleObj>
              </mc:Choice>
              <mc:Fallback>
                <p:oleObj name="Document" r:id="rId3" imgW="7313400" imgH="463581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614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6778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 slides_with_titles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slides_with_titles</Template>
  <TotalTime>1180</TotalTime>
  <Words>677</Words>
  <Application>Microsoft Office PowerPoint</Application>
  <PresentationFormat>On-screen Show (4:3)</PresentationFormat>
  <Paragraphs>125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Arial Narrow</vt:lpstr>
      <vt:lpstr>Times New Roman</vt:lpstr>
      <vt:lpstr>Master slides_with_titles</vt:lpstr>
      <vt:lpstr>Document</vt:lpstr>
      <vt:lpstr>Chapter 13</vt:lpstr>
      <vt:lpstr>Objectives</vt:lpstr>
      <vt:lpstr>Objectives (cont.)</vt:lpstr>
      <vt:lpstr>An introduction to inner classes</vt:lpstr>
      <vt:lpstr>A GUI that displays a button</vt:lpstr>
      <vt:lpstr>Three Swing classes to display a button</vt:lpstr>
      <vt:lpstr>A class that uses an inner class</vt:lpstr>
      <vt:lpstr>A class that uses an inner class (cont.)</vt:lpstr>
      <vt:lpstr>A class that uses an anonymous class</vt:lpstr>
      <vt:lpstr>Another way to use an anonymous class</vt:lpstr>
      <vt:lpstr>The syntax for declaring an enumeration</vt:lpstr>
      <vt:lpstr>A method that uses an enumeration as a parameter</vt:lpstr>
      <vt:lpstr>Two methods of an enumeration constant</vt:lpstr>
      <vt:lpstr>How to add a method to an enumeration</vt:lpstr>
      <vt:lpstr>How to use an enumeration</vt:lpstr>
      <vt:lpstr>How to code a static import statement</vt:lpstr>
      <vt:lpstr>The Product class with javadoc comments</vt:lpstr>
      <vt:lpstr>The Product class with javadoc comments (cont.)</vt:lpstr>
      <vt:lpstr>Common HTML tags for javadoc comments</vt:lpstr>
      <vt:lpstr>The Product class with javadoc tags</vt:lpstr>
      <vt:lpstr>The Product class with javadoc tags (cont.)</vt:lpstr>
      <vt:lpstr>The Product class with javadoc tags (cont.)</vt:lpstr>
      <vt:lpstr>How to generate and view Javadoc</vt:lpstr>
      <vt:lpstr>The API documentation that’s generated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Cyndi Martinez</dc:creator>
  <cp:lastModifiedBy>Jim Gerland</cp:lastModifiedBy>
  <cp:revision>42</cp:revision>
  <dcterms:created xsi:type="dcterms:W3CDTF">2015-07-30T22:36:46Z</dcterms:created>
  <dcterms:modified xsi:type="dcterms:W3CDTF">2018-02-09T17:52:11Z</dcterms:modified>
</cp:coreProperties>
</file>