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44"/>
  </p:notesMasterIdLst>
  <p:handoutMasterIdLst>
    <p:handoutMasterId r:id="rId45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  <p:sldId id="364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52" autoAdjust="0"/>
  </p:normalViewPr>
  <p:slideViewPr>
    <p:cSldViewPr>
      <p:cViewPr>
        <p:scale>
          <a:sx n="97" d="100"/>
          <a:sy n="97" d="100"/>
        </p:scale>
        <p:origin x="-1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8/12/2015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C7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2015, Mike Murach &amp; Associates, Inc.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C4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2015, Mike Murach &amp; Associates, Inc.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3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3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3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3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3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3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3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3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4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4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4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/>
              <a:t>7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145272"/>
              </p:ext>
            </p:extLst>
          </p:nvPr>
        </p:nvGraphicFramePr>
        <p:xfrm>
          <a:off x="990600" y="1828800"/>
          <a:ext cx="7315200" cy="230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Document" r:id="rId3" imgW="7313400" imgH="2482506" progId="Word.Document.12">
                  <p:embed/>
                </p:oleObj>
              </mc:Choice>
              <mc:Fallback>
                <p:oleObj name="Document" r:id="rId3" imgW="7313400" imgH="24825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828800"/>
                        <a:ext cx="7315200" cy="230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Naming conventions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566008"/>
              </p:ext>
            </p:extLst>
          </p:nvPr>
        </p:nvGraphicFramePr>
        <p:xfrm>
          <a:off x="914400" y="1143000"/>
          <a:ext cx="7313612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Document" r:id="rId3" imgW="7313400" imgH="1064599" progId="Word.Document.12">
                  <p:embed/>
                </p:oleObj>
              </mc:Choice>
              <mc:Fallback>
                <p:oleObj name="Document" r:id="rId3" imgW="7313400" imgH="10645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3612" cy="1065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696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How to declare and initialize a constant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246326"/>
              </p:ext>
            </p:extLst>
          </p:nvPr>
        </p:nvGraphicFramePr>
        <p:xfrm>
          <a:off x="914400" y="990600"/>
          <a:ext cx="7315200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Document" r:id="rId3" imgW="7313400" imgH="2133157" progId="Word.Document.12">
                  <p:embed/>
                </p:oleObj>
              </mc:Choice>
              <mc:Fallback>
                <p:oleObj name="Document" r:id="rId3" imgW="7313400" imgH="21331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990600"/>
                        <a:ext cx="7315200" cy="212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4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Naming conventions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104184"/>
              </p:ext>
            </p:extLst>
          </p:nvPr>
        </p:nvGraphicFramePr>
        <p:xfrm>
          <a:off x="914400" y="1143000"/>
          <a:ext cx="7313612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Document" r:id="rId3" imgW="7313400" imgH="1064599" progId="Word.Document.12">
                  <p:embed/>
                </p:oleObj>
              </mc:Choice>
              <mc:Fallback>
                <p:oleObj name="Document" r:id="rId3" imgW="7313400" imgH="10645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3612" cy="1065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22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arithmetic binary operators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344819"/>
              </p:ext>
            </p:extLst>
          </p:nvPr>
        </p:nvGraphicFramePr>
        <p:xfrm>
          <a:off x="914400" y="1143000"/>
          <a:ext cx="7466012" cy="205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Document" r:id="rId3" imgW="7389702" imgH="2086385" progId="Word.Document.12">
                  <p:embed/>
                </p:oleObj>
              </mc:Choice>
              <mc:Fallback>
                <p:oleObj name="Document" r:id="rId3" imgW="7389702" imgH="20863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466012" cy="205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83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Two integer values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510894"/>
              </p:ext>
            </p:extLst>
          </p:nvPr>
        </p:nvGraphicFramePr>
        <p:xfrm>
          <a:off x="914400" y="1143000"/>
          <a:ext cx="7313612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Document" r:id="rId3" imgW="7313400" imgH="3350664" progId="Word.Document.12">
                  <p:embed/>
                </p:oleObj>
              </mc:Choice>
              <mc:Fallback>
                <p:oleObj name="Document" r:id="rId3" imgW="7313400" imgH="33506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3612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61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Two double values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354930"/>
              </p:ext>
            </p:extLst>
          </p:nvPr>
        </p:nvGraphicFramePr>
        <p:xfrm>
          <a:off x="914400" y="1143000"/>
          <a:ext cx="7315200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Document" r:id="rId3" imgW="7313400" imgH="1520445" progId="Word.Document.12">
                  <p:embed/>
                </p:oleObj>
              </mc:Choice>
              <mc:Fallback>
                <p:oleObj name="Document" r:id="rId3" imgW="7313400" imgH="15204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151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760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arithmetic unary operators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406900"/>
              </p:ext>
            </p:extLst>
          </p:nvPr>
        </p:nvGraphicFramePr>
        <p:xfrm>
          <a:off x="914400" y="1143000"/>
          <a:ext cx="7467600" cy="186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Document" r:id="rId3" imgW="7389702" imgH="1870874" progId="Word.Document.12">
                  <p:embed/>
                </p:oleObj>
              </mc:Choice>
              <mc:Fallback>
                <p:oleObj name="Document" r:id="rId3" imgW="7389702" imgH="18708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467600" cy="1862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202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increment operator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031553"/>
              </p:ext>
            </p:extLst>
          </p:nvPr>
        </p:nvGraphicFramePr>
        <p:xfrm>
          <a:off x="914400" y="1143000"/>
          <a:ext cx="7315200" cy="179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Document" r:id="rId3" imgW="7313400" imgH="1805034" progId="Word.Document.12">
                  <p:embed/>
                </p:oleObj>
              </mc:Choice>
              <mc:Fallback>
                <p:oleObj name="Document" r:id="rId3" imgW="7313400" imgH="18050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179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54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How to postfix an increment operator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281527"/>
              </p:ext>
            </p:extLst>
          </p:nvPr>
        </p:nvGraphicFramePr>
        <p:xfrm>
          <a:off x="914400" y="1143000"/>
          <a:ext cx="7315200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Document" r:id="rId3" imgW="7313400" imgH="1586286" progId="Word.Document.12">
                  <p:embed/>
                </p:oleObj>
              </mc:Choice>
              <mc:Fallback>
                <p:oleObj name="Document" r:id="rId3" imgW="7313400" imgH="15862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157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91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How to reverse the value of a number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056201"/>
              </p:ext>
            </p:extLst>
          </p:nvPr>
        </p:nvGraphicFramePr>
        <p:xfrm>
          <a:off x="914400" y="1143000"/>
          <a:ext cx="7315200" cy="170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Document" r:id="rId3" imgW="7313400" imgH="1717247" progId="Word.Document.12">
                  <p:embed/>
                </p:oleObj>
              </mc:Choice>
              <mc:Fallback>
                <p:oleObj name="Document" r:id="rId3" imgW="7313400" imgH="17172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170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41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136208"/>
              </p:ext>
            </p:extLst>
          </p:nvPr>
        </p:nvGraphicFramePr>
        <p:xfrm>
          <a:off x="914400" y="1066800"/>
          <a:ext cx="7315200" cy="415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Document" r:id="rId3" imgW="7313400" imgH="4179605" progId="Word.Document.12">
                  <p:embed/>
                </p:oleObj>
              </mc:Choice>
              <mc:Fallback>
                <p:oleObj name="Document" r:id="rId3" imgW="7313400" imgH="41796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15200" cy="415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874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compound assignment operators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236082"/>
              </p:ext>
            </p:extLst>
          </p:nvPr>
        </p:nvGraphicFramePr>
        <p:xfrm>
          <a:off x="914400" y="1143000"/>
          <a:ext cx="7467600" cy="231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Document" r:id="rId3" imgW="7389702" imgH="2328879" progId="Word.Document.12">
                  <p:embed/>
                </p:oleObj>
              </mc:Choice>
              <mc:Fallback>
                <p:oleObj name="Document" r:id="rId3" imgW="7389702" imgH="23288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467600" cy="2319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20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Without compound assignment operators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790896"/>
              </p:ext>
            </p:extLst>
          </p:nvPr>
        </p:nvGraphicFramePr>
        <p:xfrm>
          <a:off x="914400" y="1143000"/>
          <a:ext cx="7315200" cy="407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Document" r:id="rId3" imgW="7313400" imgH="4091818" progId="Word.Document.12">
                  <p:embed/>
                </p:oleObj>
              </mc:Choice>
              <mc:Fallback>
                <p:oleObj name="Document" r:id="rId3" imgW="7313400" imgH="40918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407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175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5745"/>
            <a:ext cx="7315200" cy="800219"/>
          </a:xfrm>
        </p:spPr>
        <p:txBody>
          <a:bodyPr/>
          <a:lstStyle/>
          <a:p>
            <a:r>
              <a:rPr lang="en-US" dirty="0"/>
              <a:t>The order of precedence for arithmetic operations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344797"/>
              </p:ext>
            </p:extLst>
          </p:nvPr>
        </p:nvGraphicFramePr>
        <p:xfrm>
          <a:off x="914400" y="1447800"/>
          <a:ext cx="7315200" cy="153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Document" r:id="rId3" imgW="7313400" imgH="1542392" progId="Word.Document.12">
                  <p:embed/>
                </p:oleObj>
              </mc:Choice>
              <mc:Fallback>
                <p:oleObj name="Document" r:id="rId3" imgW="7313400" imgH="15423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15200" cy="1535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544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Code that calculates a discounted price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830584"/>
              </p:ext>
            </p:extLst>
          </p:nvPr>
        </p:nvGraphicFramePr>
        <p:xfrm>
          <a:off x="914400" y="1143000"/>
          <a:ext cx="7315200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Document" r:id="rId3" imgW="7313400" imgH="2264478" progId="Word.Document.12">
                  <p:embed/>
                </p:oleObj>
              </mc:Choice>
              <mc:Fallback>
                <p:oleObj name="Document" r:id="rId3" imgW="7313400" imgH="22644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225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964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5746"/>
            <a:ext cx="7315200" cy="800219"/>
          </a:xfrm>
        </p:spPr>
        <p:txBody>
          <a:bodyPr/>
          <a:lstStyle/>
          <a:p>
            <a:r>
              <a:rPr lang="en-US" dirty="0"/>
              <a:t>Code that calculates the current value </a:t>
            </a:r>
            <a:br>
              <a:rPr lang="en-US" dirty="0"/>
            </a:br>
            <a:r>
              <a:rPr lang="en-US" dirty="0"/>
              <a:t>of a monthly investment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056132"/>
              </p:ext>
            </p:extLst>
          </p:nvPr>
        </p:nvGraphicFramePr>
        <p:xfrm>
          <a:off x="914400" y="1436687"/>
          <a:ext cx="7315200" cy="366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Document" r:id="rId3" imgW="7313400" imgH="3687062" progId="Word.Document.12">
                  <p:embed/>
                </p:oleObj>
              </mc:Choice>
              <mc:Fallback>
                <p:oleObj name="Document" r:id="rId3" imgW="7313400" imgH="36870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436687"/>
                        <a:ext cx="7315200" cy="366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731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How implicit casting works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816070"/>
              </p:ext>
            </p:extLst>
          </p:nvPr>
        </p:nvGraphicFramePr>
        <p:xfrm>
          <a:off x="914400" y="1066800"/>
          <a:ext cx="7315200" cy="302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Document" r:id="rId3" imgW="7313400" imgH="3041610" progId="Word.Document.12">
                  <p:embed/>
                </p:oleObj>
              </mc:Choice>
              <mc:Fallback>
                <p:oleObj name="Document" r:id="rId3" imgW="7313400" imgH="30416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15200" cy="302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106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How to code an explicit cast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261261"/>
              </p:ext>
            </p:extLst>
          </p:nvPr>
        </p:nvGraphicFramePr>
        <p:xfrm>
          <a:off x="914400" y="1066800"/>
          <a:ext cx="7315200" cy="333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Document" r:id="rId3" imgW="7313400" imgH="3347786" progId="Word.Document.12">
                  <p:embed/>
                </p:oleObj>
              </mc:Choice>
              <mc:Fallback>
                <p:oleObj name="Document" r:id="rId3" imgW="7313400" imgH="33477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15200" cy="333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00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How to cast between char and </a:t>
            </a:r>
            <a:r>
              <a:rPr lang="en-US" dirty="0" err="1"/>
              <a:t>int</a:t>
            </a:r>
            <a:r>
              <a:rPr lang="en-US" dirty="0"/>
              <a:t> types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436470"/>
              </p:ext>
            </p:extLst>
          </p:nvPr>
        </p:nvGraphicFramePr>
        <p:xfrm>
          <a:off x="914400" y="1143000"/>
          <a:ext cx="7315200" cy="28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Document" r:id="rId3" imgW="7313400" imgH="2822502" progId="Word.Document.12">
                  <p:embed/>
                </p:oleObj>
              </mc:Choice>
              <mc:Fallback>
                <p:oleObj name="Document" r:id="rId3" imgW="7313400" imgH="28225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280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714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Math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631734"/>
              </p:ext>
            </p:extLst>
          </p:nvPr>
        </p:nvGraphicFramePr>
        <p:xfrm>
          <a:off x="914400" y="1143000"/>
          <a:ext cx="7315200" cy="287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Document" r:id="rId3" imgW="7313400" imgH="2888342" progId="Word.Document.12">
                  <p:embed/>
                </p:oleObj>
              </mc:Choice>
              <mc:Fallback>
                <p:oleObj name="Document" r:id="rId3" imgW="7313400" imgH="28883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287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99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round method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857638"/>
              </p:ext>
            </p:extLst>
          </p:nvPr>
        </p:nvGraphicFramePr>
        <p:xfrm>
          <a:off x="914400" y="1143000"/>
          <a:ext cx="7315200" cy="321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name="Document" r:id="rId3" imgW="7313400" imgH="3227618" progId="Word.Document.12">
                  <p:embed/>
                </p:oleObj>
              </mc:Choice>
              <mc:Fallback>
                <p:oleObj name="Document" r:id="rId3" imgW="7313400" imgH="32276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321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28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Objectives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023651"/>
              </p:ext>
            </p:extLst>
          </p:nvPr>
        </p:nvGraphicFramePr>
        <p:xfrm>
          <a:off x="914400" y="1066800"/>
          <a:ext cx="7315200" cy="469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Document" r:id="rId3" imgW="7313400" imgH="4715323" progId="Word.Document.12">
                  <p:embed/>
                </p:oleObj>
              </mc:Choice>
              <mc:Fallback>
                <p:oleObj name="Document" r:id="rId3" imgW="7313400" imgH="47153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15200" cy="469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920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max and min methods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678324"/>
              </p:ext>
            </p:extLst>
          </p:nvPr>
        </p:nvGraphicFramePr>
        <p:xfrm>
          <a:off x="914400" y="1143000"/>
          <a:ext cx="7315200" cy="232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Document" r:id="rId3" imgW="7313400" imgH="2341471" progId="Word.Document.12">
                  <p:embed/>
                </p:oleObj>
              </mc:Choice>
              <mc:Fallback>
                <p:oleObj name="Document" r:id="rId3" imgW="7313400" imgH="23414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2328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1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BigDecimal</a:t>
            </a:r>
            <a:r>
              <a:rPr lang="en-US" dirty="0"/>
              <a:t>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491506"/>
              </p:ext>
            </p:extLst>
          </p:nvPr>
        </p:nvGraphicFramePr>
        <p:xfrm>
          <a:off x="914400" y="1143000"/>
          <a:ext cx="7315200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name="Document" r:id="rId3" imgW="7313400" imgH="2187844" progId="Word.Document.12">
                  <p:embed/>
                </p:oleObj>
              </mc:Choice>
              <mc:Fallback>
                <p:oleObj name="Document" r:id="rId3" imgW="7313400" imgH="21878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217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744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Methods of the </a:t>
            </a:r>
            <a:r>
              <a:rPr lang="en-US" dirty="0" err="1"/>
              <a:t>BigDecimal</a:t>
            </a:r>
            <a:r>
              <a:rPr lang="en-US" dirty="0"/>
              <a:t>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863617"/>
              </p:ext>
            </p:extLst>
          </p:nvPr>
        </p:nvGraphicFramePr>
        <p:xfrm>
          <a:off x="914400" y="1219200"/>
          <a:ext cx="7315200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Document" r:id="rId3" imgW="7313400" imgH="2242531" progId="Word.Document.12">
                  <p:embed/>
                </p:oleObj>
              </mc:Choice>
              <mc:Fallback>
                <p:oleObj name="Document" r:id="rId3" imgW="7313400" imgH="22425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5200" cy="223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404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RoundingMode</a:t>
            </a:r>
            <a:r>
              <a:rPr lang="en-US" dirty="0"/>
              <a:t> enumeration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396700"/>
              </p:ext>
            </p:extLst>
          </p:nvPr>
        </p:nvGraphicFramePr>
        <p:xfrm>
          <a:off x="914400" y="1143000"/>
          <a:ext cx="7315200" cy="296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Document" r:id="rId3" imgW="7313400" imgH="2975770" progId="Word.Document.12">
                  <p:embed/>
                </p:oleObj>
              </mc:Choice>
              <mc:Fallback>
                <p:oleObj name="Document" r:id="rId3" imgW="7313400" imgH="29757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296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899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Code that stores monetary values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916400"/>
              </p:ext>
            </p:extLst>
          </p:nvPr>
        </p:nvGraphicFramePr>
        <p:xfrm>
          <a:off x="914400" y="1143000"/>
          <a:ext cx="7315200" cy="493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name="Document" r:id="rId3" imgW="7313400" imgH="4956018" progId="Word.Document.12">
                  <p:embed/>
                </p:oleObj>
              </mc:Choice>
              <mc:Fallback>
                <p:oleObj name="Document" r:id="rId3" imgW="7313400" imgH="49560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4932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541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Code that fixes the rounding error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884898"/>
              </p:ext>
            </p:extLst>
          </p:nvPr>
        </p:nvGraphicFramePr>
        <p:xfrm>
          <a:off x="914400" y="1143000"/>
          <a:ext cx="7315200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Document" r:id="rId3" imgW="7313400" imgH="3544587" progId="Word.Document.12">
                  <p:embed/>
                </p:oleObj>
              </mc:Choice>
              <mc:Fallback>
                <p:oleObj name="Document" r:id="rId3" imgW="7313400" imgH="35445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352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17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console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112340"/>
              </p:ext>
            </p:extLst>
          </p:nvPr>
        </p:nvGraphicFramePr>
        <p:xfrm>
          <a:off x="914400" y="1143000"/>
          <a:ext cx="7467600" cy="386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Document" r:id="rId3" imgW="7459524" imgH="3883863" progId="Word.Document.12">
                  <p:embed/>
                </p:oleObj>
              </mc:Choice>
              <mc:Fallback>
                <p:oleObj name="Document" r:id="rId3" imgW="7459524" imgH="38838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467600" cy="3865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32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code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893286"/>
              </p:ext>
            </p:extLst>
          </p:nvPr>
        </p:nvGraphicFramePr>
        <p:xfrm>
          <a:off x="914400" y="1219200"/>
          <a:ext cx="7315200" cy="425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3" name="Document" r:id="rId3" imgW="7313400" imgH="4277826" progId="Word.Document.12">
                  <p:embed/>
                </p:oleObj>
              </mc:Choice>
              <mc:Fallback>
                <p:oleObj name="Document" r:id="rId3" imgW="7313400" imgH="42778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5200" cy="425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03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code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904016"/>
              </p:ext>
            </p:extLst>
          </p:nvPr>
        </p:nvGraphicFramePr>
        <p:xfrm>
          <a:off x="914400" y="1219200"/>
          <a:ext cx="7272338" cy="477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7" name="Document" r:id="rId3" imgW="7269491" imgH="4803110" progId="Word.Document.12">
                  <p:embed/>
                </p:oleObj>
              </mc:Choice>
              <mc:Fallback>
                <p:oleObj name="Document" r:id="rId3" imgW="7269491" imgH="48031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272338" cy="477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07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code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594053"/>
              </p:ext>
            </p:extLst>
          </p:nvPr>
        </p:nvGraphicFramePr>
        <p:xfrm>
          <a:off x="914400" y="1189037"/>
          <a:ext cx="7313612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1" name="Document" r:id="rId3" imgW="7313400" imgH="3685622" progId="Word.Document.12">
                  <p:embed/>
                </p:oleObj>
              </mc:Choice>
              <mc:Fallback>
                <p:oleObj name="Document" r:id="rId3" imgW="7313400" imgH="36856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89037"/>
                        <a:ext cx="7313612" cy="3687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429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eight primitive data types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91725"/>
              </p:ext>
            </p:extLst>
          </p:nvPr>
        </p:nvGraphicFramePr>
        <p:xfrm>
          <a:off x="914400" y="1143000"/>
          <a:ext cx="7467600" cy="334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Document" r:id="rId3" imgW="7465643" imgH="3320442" progId="Word.Document.12">
                  <p:embed/>
                </p:oleObj>
              </mc:Choice>
              <mc:Fallback>
                <p:oleObj name="Document" r:id="rId3" imgW="7465643" imgH="33204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467600" cy="334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532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code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095925"/>
              </p:ext>
            </p:extLst>
          </p:nvPr>
        </p:nvGraphicFramePr>
        <p:xfrm>
          <a:off x="914400" y="1219200"/>
          <a:ext cx="7315200" cy="206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4" name="Document" r:id="rId3" imgW="7313400" imgH="2078829" progId="Word.Document.12">
                  <p:embed/>
                </p:oleObj>
              </mc:Choice>
              <mc:Fallback>
                <p:oleObj name="Document" r:id="rId3" imgW="7313400" imgH="20788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5200" cy="206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63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code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673296"/>
              </p:ext>
            </p:extLst>
          </p:nvPr>
        </p:nvGraphicFramePr>
        <p:xfrm>
          <a:off x="914400" y="1219200"/>
          <a:ext cx="7315200" cy="390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8" name="Document" r:id="rId3" imgW="7313400" imgH="3927757" progId="Word.Document.12">
                  <p:embed/>
                </p:oleObj>
              </mc:Choice>
              <mc:Fallback>
                <p:oleObj name="Document" r:id="rId3" imgW="7313400" imgH="39277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5200" cy="390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87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code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874822"/>
              </p:ext>
            </p:extLst>
          </p:nvPr>
        </p:nvGraphicFramePr>
        <p:xfrm>
          <a:off x="914400" y="1219200"/>
          <a:ext cx="7272338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2" name="Document" r:id="rId3" imgW="7269491" imgH="1936355" progId="Word.Document.12">
                  <p:embed/>
                </p:oleObj>
              </mc:Choice>
              <mc:Fallback>
                <p:oleObj name="Document" r:id="rId3" imgW="7269491" imgH="19363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272338" cy="192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53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eight primitive data types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825704"/>
              </p:ext>
            </p:extLst>
          </p:nvPr>
        </p:nvGraphicFramePr>
        <p:xfrm>
          <a:off x="914400" y="1143000"/>
          <a:ext cx="7348538" cy="355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Document" r:id="rId3" imgW="7389702" imgH="3585603" progId="Word.Document.12">
                  <p:embed/>
                </p:oleObj>
              </mc:Choice>
              <mc:Fallback>
                <p:oleObj name="Document" r:id="rId3" imgW="7389702" imgH="35856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48538" cy="355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38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Technical notes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973020"/>
              </p:ext>
            </p:extLst>
          </p:nvPr>
        </p:nvGraphicFramePr>
        <p:xfrm>
          <a:off x="914400" y="1143000"/>
          <a:ext cx="7315200" cy="314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Document" r:id="rId3" imgW="7313400" imgH="3161778" progId="Word.Document.12">
                  <p:embed/>
                </p:oleObj>
              </mc:Choice>
              <mc:Fallback>
                <p:oleObj name="Document" r:id="rId3" imgW="7313400" imgH="31617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314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3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assignment operator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57081"/>
              </p:ext>
            </p:extLst>
          </p:nvPr>
        </p:nvGraphicFramePr>
        <p:xfrm>
          <a:off x="914400" y="1143000"/>
          <a:ext cx="7348538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Document" r:id="rId3" imgW="7434691" imgH="807714" progId="Word.Document.12">
                  <p:embed/>
                </p:oleObj>
              </mc:Choice>
              <mc:Fallback>
                <p:oleObj name="Document" r:id="rId3" imgW="7434691" imgH="8077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48538" cy="795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37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5746"/>
            <a:ext cx="7315200" cy="800219"/>
          </a:xfrm>
        </p:spPr>
        <p:txBody>
          <a:bodyPr/>
          <a:lstStyle/>
          <a:p>
            <a:r>
              <a:rPr lang="en-US" dirty="0"/>
              <a:t>How to declare a variable and assign a value to it </a:t>
            </a:r>
            <a:r>
              <a:rPr lang="en-US" dirty="0" smtClean="0"/>
              <a:t>in </a:t>
            </a:r>
            <a:r>
              <a:rPr lang="en-US" dirty="0"/>
              <a:t>two statements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143653"/>
              </p:ext>
            </p:extLst>
          </p:nvPr>
        </p:nvGraphicFramePr>
        <p:xfrm>
          <a:off x="914400" y="1219200"/>
          <a:ext cx="7315200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Document" r:id="rId3" imgW="7313400" imgH="2351905" progId="Word.Document.12">
                  <p:embed/>
                </p:oleObj>
              </mc:Choice>
              <mc:Fallback>
                <p:oleObj name="Document" r:id="rId3" imgW="7313400" imgH="23519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5200" cy="233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934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5746"/>
            <a:ext cx="7315200" cy="800219"/>
          </a:xfrm>
        </p:spPr>
        <p:txBody>
          <a:bodyPr/>
          <a:lstStyle/>
          <a:p>
            <a:r>
              <a:rPr lang="en-US" dirty="0"/>
              <a:t>How to declare a variable and assign a value to </a:t>
            </a:r>
            <a:r>
              <a:rPr lang="en-US" dirty="0" smtClean="0"/>
              <a:t>it in </a:t>
            </a:r>
            <a:r>
              <a:rPr lang="en-US" dirty="0"/>
              <a:t>one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</a:t>
            </a:r>
            <a:r>
              <a:rPr lang="en-US" dirty="0" smtClean="0"/>
              <a:t>Eclipse, </a:t>
            </a:r>
            <a:r>
              <a:rPr lang="en-US" dirty="0" smtClean="0"/>
              <a:t>C7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505899"/>
              </p:ext>
            </p:extLst>
          </p:nvPr>
        </p:nvGraphicFramePr>
        <p:xfrm>
          <a:off x="914400" y="1219200"/>
          <a:ext cx="7315200" cy="404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Document" r:id="rId3" imgW="7313400" imgH="4069871" progId="Word.Document.12">
                  <p:embed/>
                </p:oleObj>
              </mc:Choice>
              <mc:Fallback>
                <p:oleObj name="Document" r:id="rId3" imgW="7313400" imgH="40698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5200" cy="404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308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slides_with_titles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slides_with_titles</Template>
  <TotalTime>940</TotalTime>
  <Words>1042</Words>
  <Application>Microsoft Office PowerPoint</Application>
  <PresentationFormat>On-screen Show (4:3)</PresentationFormat>
  <Paragraphs>210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Master slides_with_titles</vt:lpstr>
      <vt:lpstr>Document</vt:lpstr>
      <vt:lpstr>Chapter 7</vt:lpstr>
      <vt:lpstr>Objectives</vt:lpstr>
      <vt:lpstr>Objectives (cont.)</vt:lpstr>
      <vt:lpstr>The eight primitive data types</vt:lpstr>
      <vt:lpstr>The eight primitive data types (cont.)</vt:lpstr>
      <vt:lpstr>Technical notes</vt:lpstr>
      <vt:lpstr>The assignment operator</vt:lpstr>
      <vt:lpstr>How to declare a variable and assign a value to it in two statements</vt:lpstr>
      <vt:lpstr>How to declare a variable and assign a value to it in one statement</vt:lpstr>
      <vt:lpstr>Naming conventions</vt:lpstr>
      <vt:lpstr>How to declare and initialize a constant</vt:lpstr>
      <vt:lpstr>Naming conventions</vt:lpstr>
      <vt:lpstr>The arithmetic binary operators</vt:lpstr>
      <vt:lpstr>Two integer values</vt:lpstr>
      <vt:lpstr>Two double values</vt:lpstr>
      <vt:lpstr>The arithmetic unary operators</vt:lpstr>
      <vt:lpstr>The increment operator</vt:lpstr>
      <vt:lpstr>How to postfix an increment operator</vt:lpstr>
      <vt:lpstr>How to reverse the value of a number</vt:lpstr>
      <vt:lpstr>The compound assignment operators</vt:lpstr>
      <vt:lpstr>Without compound assignment operators</vt:lpstr>
      <vt:lpstr>The order of precedence for arithmetic operations</vt:lpstr>
      <vt:lpstr>Code that calculates a discounted price</vt:lpstr>
      <vt:lpstr>Code that calculates the current value  of a monthly investment</vt:lpstr>
      <vt:lpstr>How implicit casting works</vt:lpstr>
      <vt:lpstr>How to code an explicit cast</vt:lpstr>
      <vt:lpstr>How to cast between char and int types</vt:lpstr>
      <vt:lpstr>The Math class</vt:lpstr>
      <vt:lpstr>The round method</vt:lpstr>
      <vt:lpstr>The max and min methods</vt:lpstr>
      <vt:lpstr>The BigDecimal class</vt:lpstr>
      <vt:lpstr>Methods of the BigDecimal class</vt:lpstr>
      <vt:lpstr>The RoundingMode enumeration</vt:lpstr>
      <vt:lpstr>Code that stores monetary values</vt:lpstr>
      <vt:lpstr>Code that fixes the rounding error</vt:lpstr>
      <vt:lpstr>The console</vt:lpstr>
      <vt:lpstr>The code</vt:lpstr>
      <vt:lpstr>The code (cont.)</vt:lpstr>
      <vt:lpstr>The code (cont.)</vt:lpstr>
      <vt:lpstr>The code (cont.)</vt:lpstr>
      <vt:lpstr>The code (cont.)</vt:lpstr>
      <vt:lpstr>The code (cont.)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Cyndi Martinez</dc:creator>
  <cp:lastModifiedBy>Ray</cp:lastModifiedBy>
  <cp:revision>31</cp:revision>
  <dcterms:created xsi:type="dcterms:W3CDTF">2015-07-30T22:36:46Z</dcterms:created>
  <dcterms:modified xsi:type="dcterms:W3CDTF">2015-08-12T19:58:07Z</dcterms:modified>
</cp:coreProperties>
</file>