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3"/>
  </p:notesMasterIdLst>
  <p:handoutMasterIdLst>
    <p:handoutMasterId r:id="rId44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>
        <p:scale>
          <a:sx n="97" d="100"/>
          <a:sy n="97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</a:t>
            </a:r>
            <a:r>
              <a:rPr lang="en-US" smtClean="0"/>
              <a:t>Java with Eclipse, C3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9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0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2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3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4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5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6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7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8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9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0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2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3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4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5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6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7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8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9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30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1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32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3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34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5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36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7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38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9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40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7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755760"/>
              </p:ext>
            </p:extLst>
          </p:nvPr>
        </p:nvGraphicFramePr>
        <p:xfrm>
          <a:off x="914400" y="1905000"/>
          <a:ext cx="73152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7313400" imgH="1925202" progId="Word.Document.12">
                  <p:embed/>
                </p:oleObj>
              </mc:Choice>
              <mc:Fallback>
                <p:oleObj name="Document" r:id="rId4" imgW="7313400" imgH="1925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7315200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Scanner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21644"/>
              </p:ext>
            </p:extLst>
          </p:nvPr>
        </p:nvGraphicFramePr>
        <p:xfrm>
          <a:off x="914400" y="1219200"/>
          <a:ext cx="7313612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Document" r:id="rId4" imgW="7313400" imgH="1923763" progId="Word.Document.12">
                  <p:embed/>
                </p:oleObj>
              </mc:Choice>
              <mc:Fallback>
                <p:oleObj name="Document" r:id="rId4" imgW="7313400" imgH="1923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1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get a String object for a product code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66811"/>
              </p:ext>
            </p:extLst>
          </p:nvPr>
        </p:nvGraphicFramePr>
        <p:xfrm>
          <a:off x="914400" y="1143000"/>
          <a:ext cx="7313612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Document" r:id="rId4" imgW="7313400" imgH="2543310" progId="Word.Document.12">
                  <p:embed/>
                </p:oleObj>
              </mc:Choice>
              <mc:Fallback>
                <p:oleObj name="Document" r:id="rId4" imgW="7313400" imgH="25433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254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1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Integer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53764"/>
              </p:ext>
            </p:extLst>
          </p:nvPr>
        </p:nvGraphicFramePr>
        <p:xfrm>
          <a:off x="914400" y="1131887"/>
          <a:ext cx="73152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Document" r:id="rId4" imgW="7313400" imgH="2231737" progId="Word.Document.12">
                  <p:embed/>
                </p:oleObj>
              </mc:Choice>
              <mc:Fallback>
                <p:oleObj name="Document" r:id="rId4" imgW="7313400" imgH="2231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31887"/>
                        <a:ext cx="7315200" cy="222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6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Double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862372"/>
              </p:ext>
            </p:extLst>
          </p:nvPr>
        </p:nvGraphicFramePr>
        <p:xfrm>
          <a:off x="914400" y="1143000"/>
          <a:ext cx="731520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Document" r:id="rId4" imgW="7313400" imgH="2308371" progId="Word.Document.12">
                  <p:embed/>
                </p:oleObj>
              </mc:Choice>
              <mc:Fallback>
                <p:oleObj name="Document" r:id="rId4" imgW="7313400" imgH="23083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29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8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class that reads an entry from the console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330201"/>
              </p:ext>
            </p:extLst>
          </p:nvPr>
        </p:nvGraphicFramePr>
        <p:xfrm>
          <a:off x="914400" y="1143000"/>
          <a:ext cx="7466012" cy="514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Document" r:id="rId4" imgW="7456285" imgH="5146703" progId="Word.Document.12">
                  <p:embed/>
                </p:oleObj>
              </mc:Choice>
              <mc:Fallback>
                <p:oleObj name="Document" r:id="rId4" imgW="7456285" imgH="5146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66012" cy="514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6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get a double value from the user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609540"/>
              </p:ext>
            </p:extLst>
          </p:nvPr>
        </p:nvGraphicFramePr>
        <p:xfrm>
          <a:off x="914400" y="1066800"/>
          <a:ext cx="7315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Document" r:id="rId4" imgW="7313400" imgH="1684506" progId="Word.Document.12">
                  <p:embed/>
                </p:oleObj>
              </mc:Choice>
              <mc:Fallback>
                <p:oleObj name="Document" r:id="rId4" imgW="7313400" imgH="1684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0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 if the user enters 49.50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917941"/>
              </p:ext>
            </p:extLst>
          </p:nvPr>
        </p:nvGraphicFramePr>
        <p:xfrm>
          <a:off x="842963" y="1160463"/>
          <a:ext cx="7459662" cy="453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Document" r:id="rId4" imgW="7459524" imgH="4535791" progId="Word.Document.12">
                  <p:embed/>
                </p:oleObj>
              </mc:Choice>
              <mc:Fallback>
                <p:oleObj name="Document" r:id="rId4" imgW="7459524" imgH="45357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963" y="1160463"/>
                        <a:ext cx="7459662" cy="453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5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NumberFormat</a:t>
            </a:r>
            <a:r>
              <a:rPr lang="en-US" dirty="0"/>
              <a:t>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88676"/>
              </p:ext>
            </p:extLst>
          </p:nvPr>
        </p:nvGraphicFramePr>
        <p:xfrm>
          <a:off x="914400" y="1143000"/>
          <a:ext cx="7272338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Document" r:id="rId4" imgW="7313400" imgH="2958860" progId="Word.Document.12">
                  <p:embed/>
                </p:oleObj>
              </mc:Choice>
              <mc:Fallback>
                <p:oleObj name="Document" r:id="rId4" imgW="7313400" imgH="29588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72338" cy="293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6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Three methods of a </a:t>
            </a:r>
            <a:r>
              <a:rPr lang="en-US" dirty="0" err="1"/>
              <a:t>NumberFormat</a:t>
            </a:r>
            <a:r>
              <a:rPr lang="en-US" dirty="0"/>
              <a:t> object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74932"/>
              </p:ext>
            </p:extLst>
          </p:nvPr>
        </p:nvGraphicFramePr>
        <p:xfrm>
          <a:off x="914400" y="1143000"/>
          <a:ext cx="73152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Document" r:id="rId4" imgW="7313400" imgH="1039055" progId="Word.Document.12">
                  <p:embed/>
                </p:oleObj>
              </mc:Choice>
              <mc:Fallback>
                <p:oleObj name="Document" r:id="rId4" imgW="7313400" imgH="10390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6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format a number as currency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36693"/>
              </p:ext>
            </p:extLst>
          </p:nvPr>
        </p:nvGraphicFramePr>
        <p:xfrm>
          <a:off x="914400" y="1143000"/>
          <a:ext cx="73152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Document" r:id="rId4" imgW="7313400" imgH="4059078" progId="Word.Document.12">
                  <p:embed/>
                </p:oleObj>
              </mc:Choice>
              <mc:Fallback>
                <p:oleObj name="Document" r:id="rId4" imgW="7313400" imgH="4059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7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68677"/>
              </p:ext>
            </p:extLst>
          </p:nvPr>
        </p:nvGraphicFramePr>
        <p:xfrm>
          <a:off x="914400" y="1143000"/>
          <a:ext cx="7315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Document" r:id="rId4" imgW="7313400" imgH="3446366" progId="Word.Document.12">
                  <p:embed/>
                </p:oleObj>
              </mc:Choice>
              <mc:Fallback>
                <p:oleObj name="Document" r:id="rId4" imgW="7313400" imgH="34463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5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5"/>
            <a:ext cx="7315200" cy="800219"/>
          </a:xfrm>
        </p:spPr>
        <p:txBody>
          <a:bodyPr/>
          <a:lstStyle/>
          <a:p>
            <a:r>
              <a:rPr lang="en-US" dirty="0"/>
              <a:t>How to format a number with one decimal place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3849"/>
              </p:ext>
            </p:extLst>
          </p:nvPr>
        </p:nvGraphicFramePr>
        <p:xfrm>
          <a:off x="914400" y="1447800"/>
          <a:ext cx="73152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Document" r:id="rId4" imgW="7313400" imgH="1181169" progId="Word.Document.12">
                  <p:embed/>
                </p:oleObj>
              </mc:Choice>
              <mc:Fallback>
                <p:oleObj name="Document" r:id="rId4" imgW="7313400" imgH="1181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15200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2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A class that prints formatted output </a:t>
            </a:r>
            <a:br>
              <a:rPr lang="en-US" dirty="0"/>
            </a:br>
            <a:r>
              <a:rPr lang="en-US" dirty="0"/>
              <a:t>to the console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07755"/>
              </p:ext>
            </p:extLst>
          </p:nvPr>
        </p:nvGraphicFramePr>
        <p:xfrm>
          <a:off x="914400" y="1447800"/>
          <a:ext cx="7315200" cy="461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Document" r:id="rId4" imgW="7313400" imgH="4639049" progId="Word.Document.12">
                  <p:embed/>
                </p:oleObj>
              </mc:Choice>
              <mc:Fallback>
                <p:oleObj name="Document" r:id="rId4" imgW="7313400" imgH="4639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15200" cy="461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5746"/>
            <a:ext cx="7315200" cy="800219"/>
          </a:xfrm>
        </p:spPr>
        <p:txBody>
          <a:bodyPr/>
          <a:lstStyle/>
          <a:p>
            <a:r>
              <a:rPr lang="en-US" dirty="0"/>
              <a:t>A class that prints formatted output </a:t>
            </a:r>
            <a:br>
              <a:rPr lang="en-US" dirty="0"/>
            </a:br>
            <a:r>
              <a:rPr lang="en-US" dirty="0"/>
              <a:t>to the console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25330"/>
              </p:ext>
            </p:extLst>
          </p:nvPr>
        </p:nvGraphicFramePr>
        <p:xfrm>
          <a:off x="914400" y="1447800"/>
          <a:ext cx="731520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Document" r:id="rId4" imgW="7313400" imgH="4387200" progId="Word.Document.12">
                  <p:embed/>
                </p:oleObj>
              </mc:Choice>
              <mc:Fallback>
                <p:oleObj name="Document" r:id="rId4" imgW="7313400" imgH="438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15200" cy="436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423294"/>
              </p:ext>
            </p:extLst>
          </p:nvPr>
        </p:nvGraphicFramePr>
        <p:xfrm>
          <a:off x="838200" y="1143000"/>
          <a:ext cx="731520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Document" r:id="rId4" imgW="7313400" imgH="2494379" progId="Word.Document.12">
                  <p:embed/>
                </p:oleObj>
              </mc:Choice>
              <mc:Fallback>
                <p:oleObj name="Document" r:id="rId4" imgW="7313400" imgH="2494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143000"/>
                        <a:ext cx="7315200" cy="248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4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Relational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083951"/>
              </p:ext>
            </p:extLst>
          </p:nvPr>
        </p:nvGraphicFramePr>
        <p:xfrm>
          <a:off x="914400" y="1143000"/>
          <a:ext cx="7391400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Document" r:id="rId4" imgW="7389702" imgH="2658440" progId="Word.Document.12">
                  <p:embed/>
                </p:oleObj>
              </mc:Choice>
              <mc:Fallback>
                <p:oleObj name="Document" r:id="rId4" imgW="7389702" imgH="2658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91400" cy="264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0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Code that uses relational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325870"/>
              </p:ext>
            </p:extLst>
          </p:nvPr>
        </p:nvGraphicFramePr>
        <p:xfrm>
          <a:off x="914400" y="1143000"/>
          <a:ext cx="73152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Document" r:id="rId4" imgW="7313400" imgH="2472432" progId="Word.Document.12">
                  <p:embed/>
                </p:oleObj>
              </mc:Choice>
              <mc:Fallback>
                <p:oleObj name="Document" r:id="rId4" imgW="7313400" imgH="24724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246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3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Two methods of the String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817182"/>
              </p:ext>
            </p:extLst>
          </p:nvPr>
        </p:nvGraphicFramePr>
        <p:xfrm>
          <a:off x="914400" y="1143000"/>
          <a:ext cx="7315200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Document" r:id="rId4" imgW="7313400" imgH="4113765" progId="Word.Document.12">
                  <p:embed/>
                </p:oleObj>
              </mc:Choice>
              <mc:Fallback>
                <p:oleObj name="Document" r:id="rId4" imgW="7313400" imgH="4113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8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of the while loop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701075"/>
              </p:ext>
            </p:extLst>
          </p:nvPr>
        </p:nvGraphicFramePr>
        <p:xfrm>
          <a:off x="914400" y="1143000"/>
          <a:ext cx="7313612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Document" r:id="rId4" imgW="7313400" imgH="3344548" progId="Word.Document.12">
                  <p:embed/>
                </p:oleObj>
              </mc:Choice>
              <mc:Fallback>
                <p:oleObj name="Document" r:id="rId4" imgW="7313400" imgH="3344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334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5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A loop that prints 1 through 4 to the console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95062"/>
              </p:ext>
            </p:extLst>
          </p:nvPr>
        </p:nvGraphicFramePr>
        <p:xfrm>
          <a:off x="914400" y="1143000"/>
          <a:ext cx="7313612" cy="29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Document" r:id="rId4" imgW="7313400" imgH="2904892" progId="Word.Document.12">
                  <p:embed/>
                </p:oleObj>
              </mc:Choice>
              <mc:Fallback>
                <p:oleObj name="Document" r:id="rId4" imgW="7313400" imgH="29048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290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44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of the if/else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789831"/>
              </p:ext>
            </p:extLst>
          </p:nvPr>
        </p:nvGraphicFramePr>
        <p:xfrm>
          <a:off x="914400" y="1143000"/>
          <a:ext cx="7315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Document" r:id="rId4" imgW="7313400" imgH="1028261" progId="Word.Document.12">
                  <p:embed/>
                </p:oleObj>
              </mc:Choice>
              <mc:Fallback>
                <p:oleObj name="Document" r:id="rId4" imgW="7313400" imgH="10282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4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851383"/>
              </p:ext>
            </p:extLst>
          </p:nvPr>
        </p:nvGraphicFramePr>
        <p:xfrm>
          <a:off x="914400" y="1143000"/>
          <a:ext cx="7467600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Document" r:id="rId4" imgW="7456285" imgH="3172571" progId="Word.Document.12">
                  <p:embed/>
                </p:oleObj>
              </mc:Choice>
              <mc:Fallback>
                <p:oleObj name="Document" r:id="rId4" imgW="7456285" imgH="3172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67600" cy="315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9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Examples of if/else statements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19617"/>
              </p:ext>
            </p:extLst>
          </p:nvPr>
        </p:nvGraphicFramePr>
        <p:xfrm>
          <a:off x="914400" y="1143000"/>
          <a:ext cx="7313612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Document" r:id="rId4" imgW="7313400" imgH="3041250" progId="Word.Document.12">
                  <p:embed/>
                </p:oleObj>
              </mc:Choice>
              <mc:Fallback>
                <p:oleObj name="Document" r:id="rId4" imgW="7313400" imgH="30412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304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1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Examples of if/else statements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577400"/>
              </p:ext>
            </p:extLst>
          </p:nvPr>
        </p:nvGraphicFramePr>
        <p:xfrm>
          <a:off x="914400" y="1143000"/>
          <a:ext cx="7313612" cy="267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0" name="Document" r:id="rId4" imgW="7313400" imgH="2673192" progId="Word.Document.12">
                  <p:embed/>
                </p:oleObj>
              </mc:Choice>
              <mc:Fallback>
                <p:oleObj name="Document" r:id="rId4" imgW="7313400" imgH="26731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3612" cy="267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2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 after two calculations (part 1)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40687"/>
              </p:ext>
            </p:extLst>
          </p:nvPr>
        </p:nvGraphicFramePr>
        <p:xfrm>
          <a:off x="838200" y="1143000"/>
          <a:ext cx="7313612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Document" r:id="rId4" imgW="7313400" imgH="3458599" progId="Word.Document.12">
                  <p:embed/>
                </p:oleObj>
              </mc:Choice>
              <mc:Fallback>
                <p:oleObj name="Document" r:id="rId4" imgW="7313400" imgH="3458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143000"/>
                        <a:ext cx="7313612" cy="345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 after two calculations (part 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652801"/>
              </p:ext>
            </p:extLst>
          </p:nvPr>
        </p:nvGraphicFramePr>
        <p:xfrm>
          <a:off x="838200" y="1219200"/>
          <a:ext cx="7313612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Document" r:id="rId4" imgW="7313400" imgH="3226898" progId="Word.Document.12">
                  <p:embed/>
                </p:oleObj>
              </mc:Choice>
              <mc:Fallback>
                <p:oleObj name="Document" r:id="rId4" imgW="7313400" imgH="3226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219200"/>
                        <a:ext cx="7313612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for the </a:t>
            </a:r>
            <a:r>
              <a:rPr lang="en-US" dirty="0" err="1"/>
              <a:t>LineItem</a:t>
            </a:r>
            <a:r>
              <a:rPr lang="en-US" dirty="0"/>
              <a:t> 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50292"/>
              </p:ext>
            </p:extLst>
          </p:nvPr>
        </p:nvGraphicFramePr>
        <p:xfrm>
          <a:off x="914400" y="1219200"/>
          <a:ext cx="7315200" cy="512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Document" r:id="rId4" imgW="7313400" imgH="5152820" progId="Word.Document.12">
                  <p:embed/>
                </p:oleObj>
              </mc:Choice>
              <mc:Fallback>
                <p:oleObj name="Document" r:id="rId4" imgW="7313400" imgH="51528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5200" cy="512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3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for the </a:t>
            </a:r>
            <a:r>
              <a:rPr lang="en-US" dirty="0" err="1"/>
              <a:t>LineItem</a:t>
            </a:r>
            <a:r>
              <a:rPr lang="en-US" dirty="0"/>
              <a:t> application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69293"/>
              </p:ext>
            </p:extLst>
          </p:nvPr>
        </p:nvGraphicFramePr>
        <p:xfrm>
          <a:off x="914400" y="1219200"/>
          <a:ext cx="7597775" cy="376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Document" r:id="rId4" imgW="7650637" imgH="3793558" progId="Word.Document.12">
                  <p:embed/>
                </p:oleObj>
              </mc:Choice>
              <mc:Fallback>
                <p:oleObj name="Document" r:id="rId4" imgW="7650637" imgH="37935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597775" cy="376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code for the </a:t>
            </a:r>
            <a:r>
              <a:rPr lang="en-US" dirty="0" err="1"/>
              <a:t>LineItem</a:t>
            </a:r>
            <a:r>
              <a:rPr lang="en-US" dirty="0"/>
              <a:t> application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404798"/>
              </p:ext>
            </p:extLst>
          </p:nvPr>
        </p:nvGraphicFramePr>
        <p:xfrm>
          <a:off x="914400" y="1219200"/>
          <a:ext cx="7313612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Document" r:id="rId4" imgW="7313400" imgH="4605589" progId="Word.Document.12">
                  <p:embed/>
                </p:oleObj>
              </mc:Choice>
              <mc:Fallback>
                <p:oleObj name="Document" r:id="rId4" imgW="7313400" imgH="46055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3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console after two calculations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542250"/>
              </p:ext>
            </p:extLst>
          </p:nvPr>
        </p:nvGraphicFramePr>
        <p:xfrm>
          <a:off x="838200" y="1219200"/>
          <a:ext cx="7313612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Document" r:id="rId4" imgW="7313400" imgH="4375687" progId="Word.Document.12">
                  <p:embed/>
                </p:oleObj>
              </mc:Choice>
              <mc:Fallback>
                <p:oleObj name="Document" r:id="rId4" imgW="7313400" imgH="43756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219200"/>
                        <a:ext cx="7313612" cy="437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8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Future </a:t>
            </a:r>
            <a:r>
              <a:rPr lang="en-US" dirty="0"/>
              <a:t>Value 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58654"/>
              </p:ext>
            </p:extLst>
          </p:nvPr>
        </p:nvGraphicFramePr>
        <p:xfrm>
          <a:off x="914400" y="1219200"/>
          <a:ext cx="7313612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name="Document" r:id="rId4" imgW="7313400" imgH="4145786" progId="Word.Document.12">
                  <p:embed/>
                </p:oleObj>
              </mc:Choice>
              <mc:Fallback>
                <p:oleObj name="Document" r:id="rId4" imgW="7313400" imgH="41457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13612" cy="414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5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9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Future </a:t>
            </a:r>
            <a:r>
              <a:rPr lang="en-US" dirty="0"/>
              <a:t>Value application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07282"/>
              </p:ext>
            </p:extLst>
          </p:nvPr>
        </p:nvGraphicFramePr>
        <p:xfrm>
          <a:off x="914400" y="1447800"/>
          <a:ext cx="7313612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Document" r:id="rId4" imgW="7313400" imgH="2533596" progId="Word.Document.12">
                  <p:embed/>
                </p:oleObj>
              </mc:Choice>
              <mc:Fallback>
                <p:oleObj name="Document" r:id="rId4" imgW="7313400" imgH="2533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13612" cy="253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703265"/>
              </p:ext>
            </p:extLst>
          </p:nvPr>
        </p:nvGraphicFramePr>
        <p:xfrm>
          <a:off x="914400" y="1143000"/>
          <a:ext cx="7467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Document" r:id="rId4" imgW="7456285" imgH="3139831" progId="Word.Document.12">
                  <p:embed/>
                </p:oleObj>
              </mc:Choice>
              <mc:Fallback>
                <p:oleObj name="Document" r:id="rId4" imgW="7456285" imgH="31398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67600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6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9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Future </a:t>
            </a:r>
            <a:r>
              <a:rPr lang="en-US" dirty="0"/>
              <a:t>Value application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31481"/>
              </p:ext>
            </p:extLst>
          </p:nvPr>
        </p:nvGraphicFramePr>
        <p:xfrm>
          <a:off x="914400" y="1447800"/>
          <a:ext cx="7313612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Document" r:id="rId4" imgW="7313400" imgH="4145786" progId="Word.Document.12">
                  <p:embed/>
                </p:oleObj>
              </mc:Choice>
              <mc:Fallback>
                <p:oleObj name="Document" r:id="rId4" imgW="7313400" imgH="41457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13612" cy="414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7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9"/>
            <a:ext cx="7315200" cy="40011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Future </a:t>
            </a:r>
            <a:r>
              <a:rPr lang="en-US" dirty="0"/>
              <a:t>Value application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398848"/>
              </p:ext>
            </p:extLst>
          </p:nvPr>
        </p:nvGraphicFramePr>
        <p:xfrm>
          <a:off x="914400" y="1524000"/>
          <a:ext cx="727233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Document" r:id="rId4" imgW="7313400" imgH="3225459" progId="Word.Document.12">
                  <p:embed/>
                </p:oleObj>
              </mc:Choice>
              <mc:Fallback>
                <p:oleObj name="Document" r:id="rId4" imgW="7313400" imgH="3225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7272338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1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Common packages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42718"/>
              </p:ext>
            </p:extLst>
          </p:nvPr>
        </p:nvGraphicFramePr>
        <p:xfrm>
          <a:off x="914400" y="1143000"/>
          <a:ext cx="731520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Document" r:id="rId4" imgW="7313400" imgH="3129037" progId="Word.Document.12">
                  <p:embed/>
                </p:oleObj>
              </mc:Choice>
              <mc:Fallback>
                <p:oleObj name="Document" r:id="rId4" imgW="7313400" imgH="31290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11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5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syntax of the import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903503"/>
              </p:ext>
            </p:extLst>
          </p:nvPr>
        </p:nvGraphicFramePr>
        <p:xfrm>
          <a:off x="914400" y="1066800"/>
          <a:ext cx="7315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Document" r:id="rId4" imgW="7313400" imgH="4901691" progId="Word.Document.12">
                  <p:embed/>
                </p:oleObj>
              </mc:Choice>
              <mc:Fallback>
                <p:oleObj name="Document" r:id="rId4" imgW="7313400" imgH="49016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6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create an object from a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085832"/>
              </p:ext>
            </p:extLst>
          </p:nvPr>
        </p:nvGraphicFramePr>
        <p:xfrm>
          <a:off x="914400" y="1066800"/>
          <a:ext cx="7315200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Document" r:id="rId4" imgW="7313400" imgH="4113765" progId="Word.Document.12">
                  <p:embed/>
                </p:oleObj>
              </mc:Choice>
              <mc:Fallback>
                <p:oleObj name="Document" r:id="rId4" imgW="7313400" imgH="4113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409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9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How to call a static method from a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59068"/>
              </p:ext>
            </p:extLst>
          </p:nvPr>
        </p:nvGraphicFramePr>
        <p:xfrm>
          <a:off x="914400" y="1143000"/>
          <a:ext cx="7315200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Document" r:id="rId4" imgW="7313400" imgH="1792801" progId="Word.Document.12">
                  <p:embed/>
                </p:oleObj>
              </mc:Choice>
              <mc:Fallback>
                <p:oleObj name="Document" r:id="rId4" imgW="7313400" imgH="17928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178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6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400110"/>
          </a:xfrm>
        </p:spPr>
        <p:txBody>
          <a:bodyPr/>
          <a:lstStyle/>
          <a:p>
            <a:r>
              <a:rPr lang="en-US" dirty="0"/>
              <a:t>The documentation for the Scanner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pic>
        <p:nvPicPr>
          <p:cNvPr id="6" name="Picture 5" descr="3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2484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9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</Template>
  <TotalTime>303</TotalTime>
  <Words>1060</Words>
  <Application>Microsoft Office PowerPoint</Application>
  <PresentationFormat>On-screen Show (4:3)</PresentationFormat>
  <Paragraphs>205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Master slides_with_titles</vt:lpstr>
      <vt:lpstr>Document</vt:lpstr>
      <vt:lpstr>Chapter 3</vt:lpstr>
      <vt:lpstr>Objectives</vt:lpstr>
      <vt:lpstr>Objectives</vt:lpstr>
      <vt:lpstr>Objectives (cont.)</vt:lpstr>
      <vt:lpstr>Common packages</vt:lpstr>
      <vt:lpstr>The syntax of the import statement</vt:lpstr>
      <vt:lpstr>How to create an object from a class</vt:lpstr>
      <vt:lpstr>How to call a static method from a class</vt:lpstr>
      <vt:lpstr>The documentation for the Scanner class</vt:lpstr>
      <vt:lpstr>The Scanner class</vt:lpstr>
      <vt:lpstr>How to get a String object for a product code</vt:lpstr>
      <vt:lpstr>The Integer class</vt:lpstr>
      <vt:lpstr>The Double class</vt:lpstr>
      <vt:lpstr>A class that reads an entry from the console</vt:lpstr>
      <vt:lpstr>How to get a double value from the user</vt:lpstr>
      <vt:lpstr>The console if the user enters 49.50</vt:lpstr>
      <vt:lpstr>The NumberFormat class</vt:lpstr>
      <vt:lpstr>Three methods of a NumberFormat object</vt:lpstr>
      <vt:lpstr>How to format a number as currency</vt:lpstr>
      <vt:lpstr>How to format a number with one decimal place</vt:lpstr>
      <vt:lpstr>A class that prints formatted output  to the console</vt:lpstr>
      <vt:lpstr>A class that prints formatted output  to the console (cont.)</vt:lpstr>
      <vt:lpstr>The console</vt:lpstr>
      <vt:lpstr>Relational operators</vt:lpstr>
      <vt:lpstr>Code that uses relational operators</vt:lpstr>
      <vt:lpstr>Two methods of the String class</vt:lpstr>
      <vt:lpstr>The syntax of the while loop</vt:lpstr>
      <vt:lpstr>A loop that prints 1 through 4 to the console</vt:lpstr>
      <vt:lpstr>The syntax of the if/else statement</vt:lpstr>
      <vt:lpstr>Examples of if/else statements</vt:lpstr>
      <vt:lpstr>Examples of if/else statements (cont.)</vt:lpstr>
      <vt:lpstr>The console after two calculations (part 1)</vt:lpstr>
      <vt:lpstr>The console after two calculations (part 2)</vt:lpstr>
      <vt:lpstr>The code for the LineItem application</vt:lpstr>
      <vt:lpstr>The code for the LineItem application (cont.)</vt:lpstr>
      <vt:lpstr>The code for the LineItem application (cont.)</vt:lpstr>
      <vt:lpstr>The console after two calculations</vt:lpstr>
      <vt:lpstr>The Future Value application</vt:lpstr>
      <vt:lpstr>The Future Value application (cont.)</vt:lpstr>
      <vt:lpstr>The Future Value application (cont.)</vt:lpstr>
      <vt:lpstr>The Future Value application (cont.)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Cyndi Martinez</dc:creator>
  <cp:lastModifiedBy>Joel Murach</cp:lastModifiedBy>
  <cp:revision>15</cp:revision>
  <dcterms:created xsi:type="dcterms:W3CDTF">2015-07-30T22:36:46Z</dcterms:created>
  <dcterms:modified xsi:type="dcterms:W3CDTF">2015-08-17T16:35:16Z</dcterms:modified>
</cp:coreProperties>
</file>